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1.xml" ContentType="application/vnd.openxmlformats-officedocument.presentationml.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1" r:id="rId2"/>
  </p:sldMasterIdLst>
  <p:notesMasterIdLst>
    <p:notesMasterId r:id="rId29"/>
  </p:notesMasterIdLst>
  <p:sldIdLst>
    <p:sldId id="256" r:id="rId3"/>
    <p:sldId id="257" r:id="rId4"/>
    <p:sldId id="258" r:id="rId5"/>
    <p:sldId id="283" r:id="rId6"/>
    <p:sldId id="260" r:id="rId7"/>
    <p:sldId id="261" r:id="rId8"/>
    <p:sldId id="287" r:id="rId9"/>
    <p:sldId id="263" r:id="rId10"/>
    <p:sldId id="264" r:id="rId11"/>
    <p:sldId id="284" r:id="rId12"/>
    <p:sldId id="266" r:id="rId13"/>
    <p:sldId id="267" r:id="rId14"/>
    <p:sldId id="268" r:id="rId15"/>
    <p:sldId id="285" r:id="rId16"/>
    <p:sldId id="270" r:id="rId17"/>
    <p:sldId id="271" r:id="rId18"/>
    <p:sldId id="272" r:id="rId19"/>
    <p:sldId id="286" r:id="rId20"/>
    <p:sldId id="274" r:id="rId21"/>
    <p:sldId id="275" r:id="rId22"/>
    <p:sldId id="276" r:id="rId23"/>
    <p:sldId id="277" r:id="rId24"/>
    <p:sldId id="278" r:id="rId25"/>
    <p:sldId id="279" r:id="rId26"/>
    <p:sldId id="280" r:id="rId27"/>
    <p:sldId id="281" r:id="rId28"/>
  </p:sldIdLst>
  <p:sldSz cx="12192000" cy="6858000"/>
  <p:notesSz cx="6858000" cy="9144000"/>
  <p:embeddedFontLst>
    <p:embeddedFont>
      <p:font typeface="Roboto Light" panose="02000000000000000000" pitchFamily="2" charset="0"/>
      <p:regular r:id="rId30"/>
      <p:italic r:id="rId31"/>
    </p:embeddedFont>
    <p:embeddedFont>
      <p:font typeface="Roboto Slab" panose="020B0604020202020204" charset="0"/>
      <p:regular r:id="rId32"/>
      <p:bold r:id="rId33"/>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minik Neubauer" initials="DN" lastIdx="16" clrIdx="0"/>
  <p:cmAuthor id="1" name="Dominic Frohn" initials="DF" lastIdx="20" clrIdx="1">
    <p:extLst>
      <p:ext uri="{19B8F6BF-5375-455C-9EA6-DF929625EA0E}">
        <p15:presenceInfo xmlns:p15="http://schemas.microsoft.com/office/powerpoint/2012/main" userId="83e44779d5938ad1" providerId="Windows Live"/>
      </p:ext>
    </p:extLst>
  </p:cmAuthor>
  <p:cmAuthor id="2" name="Nain Heiligers" initials="NH" lastIdx="7" clrIdx="2">
    <p:extLst>
      <p:ext uri="{19B8F6BF-5375-455C-9EA6-DF929625EA0E}">
        <p15:presenceInfo xmlns:p15="http://schemas.microsoft.com/office/powerpoint/2012/main" userId="Nain Heiliger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C900"/>
    <a:srgbClr val="E95011"/>
    <a:srgbClr val="9D1CAB"/>
    <a:srgbClr val="009FE3"/>
    <a:srgbClr val="E84E0F"/>
    <a:srgbClr val="9C1CAB"/>
    <a:srgbClr val="C400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92" autoAdjust="0"/>
    <p:restoredTop sz="77256"/>
  </p:normalViewPr>
  <p:slideViewPr>
    <p:cSldViewPr snapToGrid="0" snapToObjects="1">
      <p:cViewPr varScale="1">
        <p:scale>
          <a:sx n="101" d="100"/>
          <a:sy n="101" d="100"/>
        </p:scale>
        <p:origin x="57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02-03T09:38:52.660" idx="7">
    <p:pos x="10" y="10"/>
    <p:text>Wäre es hier möglich, das Quiz einzubinden?</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7"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de-DE" sz="4400" b="0" strike="noStrike" spc="-1">
                <a:latin typeface="Arial"/>
              </a:rPr>
              <a:t>Folie mittels Klicken verschieben</a:t>
            </a:r>
          </a:p>
        </p:txBody>
      </p:sp>
      <p:sp>
        <p:nvSpPr>
          <p:cNvPr id="78" name="PlaceHolder 2"/>
          <p:cNvSpPr>
            <a:spLocks noGrp="1"/>
          </p:cNvSpPr>
          <p:nvPr>
            <p:ph type="body"/>
          </p:nvPr>
        </p:nvSpPr>
        <p:spPr>
          <a:xfrm>
            <a:off x="756000" y="5078520"/>
            <a:ext cx="6047640" cy="4811040"/>
          </a:xfrm>
          <a:prstGeom prst="rect">
            <a:avLst/>
          </a:prstGeom>
        </p:spPr>
        <p:txBody>
          <a:bodyPr lIns="0" tIns="0" rIns="0" bIns="0">
            <a:noAutofit/>
          </a:bodyPr>
          <a:lstStyle/>
          <a:p>
            <a:r>
              <a:rPr lang="de-DE" sz="2000" b="0" strike="noStrike" spc="-1">
                <a:latin typeface="Arial"/>
              </a:rPr>
              <a:t>Format der Notizen mittels Klicken bearbeiten</a:t>
            </a:r>
          </a:p>
        </p:txBody>
      </p:sp>
      <p:sp>
        <p:nvSpPr>
          <p:cNvPr id="79" name="PlaceHolder 3"/>
          <p:cNvSpPr>
            <a:spLocks noGrp="1"/>
          </p:cNvSpPr>
          <p:nvPr>
            <p:ph type="hdr"/>
          </p:nvPr>
        </p:nvSpPr>
        <p:spPr>
          <a:xfrm>
            <a:off x="0" y="0"/>
            <a:ext cx="3280680" cy="534240"/>
          </a:xfrm>
          <a:prstGeom prst="rect">
            <a:avLst/>
          </a:prstGeom>
        </p:spPr>
        <p:txBody>
          <a:bodyPr lIns="0" tIns="0" rIns="0" bIns="0">
            <a:noAutofit/>
          </a:bodyPr>
          <a:lstStyle/>
          <a:p>
            <a:r>
              <a:rPr lang="de-DE" sz="1400" b="0" strike="noStrike" spc="-1">
                <a:latin typeface="Times New Roman"/>
              </a:rPr>
              <a:t>&lt;Kopfzeile&gt;</a:t>
            </a:r>
          </a:p>
        </p:txBody>
      </p:sp>
      <p:sp>
        <p:nvSpPr>
          <p:cNvPr id="80"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de-DE" sz="1400" b="0" strike="noStrike" spc="-1">
                <a:latin typeface="Times New Roman"/>
              </a:rPr>
              <a:t>&lt;Datum/Uhrzeit&gt;</a:t>
            </a:r>
          </a:p>
        </p:txBody>
      </p:sp>
      <p:sp>
        <p:nvSpPr>
          <p:cNvPr id="81" name="PlaceHolder 5"/>
          <p:cNvSpPr>
            <a:spLocks noGrp="1"/>
          </p:cNvSpPr>
          <p:nvPr>
            <p:ph type="ftr"/>
          </p:nvPr>
        </p:nvSpPr>
        <p:spPr>
          <a:xfrm>
            <a:off x="0" y="10157400"/>
            <a:ext cx="3280680" cy="534240"/>
          </a:xfrm>
          <a:prstGeom prst="rect">
            <a:avLst/>
          </a:prstGeom>
        </p:spPr>
        <p:txBody>
          <a:bodyPr lIns="0" tIns="0" rIns="0" bIns="0" anchor="b">
            <a:noAutofit/>
          </a:bodyPr>
          <a:lstStyle/>
          <a:p>
            <a:r>
              <a:rPr lang="de-DE" sz="1400" b="0" strike="noStrike" spc="-1">
                <a:latin typeface="Times New Roman"/>
              </a:rPr>
              <a:t>&lt;Fußzeile&gt;</a:t>
            </a:r>
          </a:p>
        </p:txBody>
      </p:sp>
      <p:sp>
        <p:nvSpPr>
          <p:cNvPr id="82"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41F29AEE-2134-4D6E-BF31-5383F5497D36}" type="slidenum">
              <a:rPr lang="de-DE" sz="1400" b="0" strike="noStrike" spc="-1">
                <a:latin typeface="Times New Roman"/>
              </a:rPr>
              <a:t>‹Nr.›</a:t>
            </a:fld>
            <a:endParaRPr lang="de-DE"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PlaceHolder 1"/>
          <p:cNvSpPr>
            <a:spLocks noGrp="1" noRot="1" noChangeAspect="1"/>
          </p:cNvSpPr>
          <p:nvPr>
            <p:ph type="sldImg"/>
          </p:nvPr>
        </p:nvSpPr>
        <p:spPr>
          <a:xfrm>
            <a:off x="685800" y="1143000"/>
            <a:ext cx="5486400" cy="3086100"/>
          </a:xfrm>
          <a:prstGeom prst="rect">
            <a:avLst/>
          </a:prstGeom>
        </p:spPr>
      </p:sp>
      <p:sp>
        <p:nvSpPr>
          <p:cNvPr id="387" name="PlaceHolder 2"/>
          <p:cNvSpPr>
            <a:spLocks noGrp="1"/>
          </p:cNvSpPr>
          <p:nvPr>
            <p:ph type="body"/>
          </p:nvPr>
        </p:nvSpPr>
        <p:spPr>
          <a:xfrm>
            <a:off x="685800" y="4400640"/>
            <a:ext cx="5485680" cy="3599640"/>
          </a:xfrm>
          <a:prstGeom prst="rect">
            <a:avLst/>
          </a:prstGeom>
        </p:spPr>
        <p:txBody>
          <a:bodyPr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a:t>Sprechtext Trainer_innen: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dirty="0"/>
              <a:t>Dieses Training zu Diversity Management für KMU in NRW ist in 2 Modulen aufgebaut , dem Basis- und dem Aufbaumodul mit je 4 Kapiteln.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a:t>Hinweis: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dirty="0"/>
              <a:t>Ab Folie 22 finden Sie bei Bedarf Folien für die Rahmenbedingungen des Seminars und einem Vorschlag zur Vorstellung der Teilnehmenden als Ergänzung.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20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2000" baseline="0" dirty="0"/>
          </a:p>
        </p:txBody>
      </p:sp>
      <p:sp>
        <p:nvSpPr>
          <p:cNvPr id="388" name="Foliennummernplatzhalter 3"/>
          <p:cNvSpPr/>
          <p:nvPr/>
        </p:nvSpPr>
        <p:spPr>
          <a:xfrm>
            <a:off x="3884760" y="8685360"/>
            <a:ext cx="2971080" cy="457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FF971802-DFC4-4006-93B0-B5BC0A30F5D3}" type="slidenum">
              <a:rPr lang="de-DE" sz="1200" b="0" strike="noStrike" spc="-1">
                <a:latin typeface="Times New Roman"/>
              </a:rPr>
              <a:t>1</a:t>
            </a:fld>
            <a:endParaRPr lang="de-DE" sz="1200" b="0" strike="noStrike" spc="-1">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PlaceHolder 1"/>
          <p:cNvSpPr>
            <a:spLocks noGrp="1" noRot="1" noChangeAspect="1"/>
          </p:cNvSpPr>
          <p:nvPr>
            <p:ph type="sldImg"/>
          </p:nvPr>
        </p:nvSpPr>
        <p:spPr>
          <a:xfrm>
            <a:off x="685800" y="1143000"/>
            <a:ext cx="5486400" cy="3086100"/>
          </a:xfrm>
          <a:prstGeom prst="rect">
            <a:avLst/>
          </a:prstGeom>
        </p:spPr>
      </p:sp>
      <p:sp>
        <p:nvSpPr>
          <p:cNvPr id="417" name="PlaceHolder 2"/>
          <p:cNvSpPr>
            <a:spLocks noGrp="1"/>
          </p:cNvSpPr>
          <p:nvPr>
            <p:ph type="body"/>
          </p:nvPr>
        </p:nvSpPr>
        <p:spPr>
          <a:xfrm>
            <a:off x="685800" y="4400640"/>
            <a:ext cx="5485680" cy="3599640"/>
          </a:xfrm>
          <a:prstGeom prst="rect">
            <a:avLst/>
          </a:prstGeom>
        </p:spPr>
        <p:txBody>
          <a:bodyPr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Sprechtext Trainer_innen: </a:t>
            </a:r>
            <a:endParaRPr lang="de-DE" dirty="0"/>
          </a:p>
          <a:p>
            <a:r>
              <a:rPr lang="de-DE" sz="1200" b="0" kern="1200" dirty="0">
                <a:solidFill>
                  <a:schemeClr val="tx1"/>
                </a:solidFill>
                <a:effectLst/>
                <a:latin typeface="+mn-lt"/>
                <a:ea typeface="+mn-ea"/>
                <a:cs typeface="+mn-cs"/>
              </a:rPr>
              <a:t>Nachdem Sie nun das Video zum Thema Offenheit gesehen haben, interessieren mich Ihre Gedanken auch zu diesem Video. Was war neu für Sie? Was hat Sie überrascht? Welche Gedanken gehen Ihnen nun durch den Kopf?</a:t>
            </a:r>
          </a:p>
          <a:p>
            <a:endParaRPr lang="de-DE" sz="1200" b="1" kern="1200" dirty="0">
              <a:solidFill>
                <a:schemeClr val="tx1"/>
              </a:solidFill>
              <a:effectLst/>
              <a:latin typeface="+mn-lt"/>
              <a:ea typeface="+mn-ea"/>
              <a:cs typeface="+mn-cs"/>
            </a:endParaRPr>
          </a:p>
          <a:p>
            <a:r>
              <a:rPr lang="de-DE" sz="1200" b="1" kern="1200" dirty="0">
                <a:solidFill>
                  <a:schemeClr val="tx1"/>
                </a:solidFill>
                <a:effectLst/>
                <a:latin typeface="+mn-lt"/>
                <a:ea typeface="+mn-ea"/>
                <a:cs typeface="+mn-cs"/>
              </a:rPr>
              <a:t>Inhalt:</a:t>
            </a:r>
          </a:p>
          <a:p>
            <a:r>
              <a:rPr lang="de-DE" sz="1200" kern="1200" dirty="0">
                <a:solidFill>
                  <a:schemeClr val="tx1"/>
                </a:solidFill>
                <a:effectLst/>
                <a:latin typeface="+mn-lt"/>
                <a:ea typeface="+mn-ea"/>
                <a:cs typeface="+mn-cs"/>
              </a:rPr>
              <a:t>Reflexion im Plenum</a:t>
            </a:r>
            <a:endParaRPr lang="de-DE" sz="1600" kern="1200" dirty="0">
              <a:solidFill>
                <a:schemeClr val="tx1"/>
              </a:solidFill>
              <a:effectLst/>
              <a:latin typeface="+mn-lt"/>
              <a:ea typeface="+mn-ea"/>
              <a:cs typeface="+mn-cs"/>
            </a:endParaRPr>
          </a:p>
          <a:p>
            <a:endParaRPr lang="de-DE" dirty="0"/>
          </a:p>
        </p:txBody>
      </p:sp>
      <p:sp>
        <p:nvSpPr>
          <p:cNvPr id="418" name="Foliennummernplatzhalter 3"/>
          <p:cNvSpPr/>
          <p:nvPr/>
        </p:nvSpPr>
        <p:spPr>
          <a:xfrm>
            <a:off x="3884760" y="8685360"/>
            <a:ext cx="2971080" cy="457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81BA6D75-20A0-477A-812B-CF33B820B543}" type="slidenum">
              <a:rPr lang="de-DE" sz="1200" b="0" strike="noStrike" spc="-1">
                <a:latin typeface="Times New Roman"/>
              </a:rPr>
              <a:t>11</a:t>
            </a:fld>
            <a:endParaRPr lang="de-DE" sz="1200" b="0" strike="noStrike" spc="-1">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PlaceHolder 1"/>
          <p:cNvSpPr>
            <a:spLocks noGrp="1" noRot="1" noChangeAspect="1"/>
          </p:cNvSpPr>
          <p:nvPr>
            <p:ph type="sldImg"/>
          </p:nvPr>
        </p:nvSpPr>
        <p:spPr>
          <a:xfrm>
            <a:off x="685800" y="1143000"/>
            <a:ext cx="5486400" cy="3086100"/>
          </a:xfrm>
          <a:prstGeom prst="rect">
            <a:avLst/>
          </a:prstGeom>
        </p:spPr>
      </p:sp>
      <p:sp>
        <p:nvSpPr>
          <p:cNvPr id="420" name="PlaceHolder 2"/>
          <p:cNvSpPr>
            <a:spLocks noGrp="1"/>
          </p:cNvSpPr>
          <p:nvPr>
            <p:ph type="body"/>
          </p:nvPr>
        </p:nvSpPr>
        <p:spPr>
          <a:xfrm>
            <a:off x="685800" y="4400640"/>
            <a:ext cx="5485680" cy="3599640"/>
          </a:xfrm>
          <a:prstGeom prst="rect">
            <a:avLst/>
          </a:prstGeom>
        </p:spPr>
        <p:txBody>
          <a:bodyPr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a:t>Sprechtext Trainer_innen: </a:t>
            </a:r>
            <a:endParaRPr lang="de-DE" sz="2000" dirty="0"/>
          </a:p>
          <a:p>
            <a:r>
              <a:rPr lang="de-DE" sz="2000" b="0" kern="1200" dirty="0">
                <a:solidFill>
                  <a:schemeClr val="tx1"/>
                </a:solidFill>
                <a:effectLst/>
                <a:latin typeface="+mn-lt"/>
                <a:ea typeface="+mn-ea"/>
                <a:cs typeface="+mn-cs"/>
              </a:rPr>
              <a:t>Die Inhalte dieses Kapitels wollen wir nun mit dieser Reflexionseinheit „Selbstverständliche Offenheit“ weiter vertiefen. Dafür können Sie das Arbeitsblatt 3 verwenden. </a:t>
            </a:r>
            <a:endParaRPr lang="de-DE" sz="2000" b="1" dirty="0"/>
          </a:p>
          <a:p>
            <a:endParaRPr lang="de-DE" sz="2000" b="1" dirty="0"/>
          </a:p>
          <a:p>
            <a:r>
              <a:rPr lang="de-DE" sz="2000" b="1" dirty="0"/>
              <a:t>Inhalt: </a:t>
            </a:r>
          </a:p>
          <a:p>
            <a:r>
              <a:rPr lang="de-DE" sz="2000" b="0" dirty="0"/>
              <a:t>AB 3</a:t>
            </a:r>
          </a:p>
        </p:txBody>
      </p:sp>
      <p:sp>
        <p:nvSpPr>
          <p:cNvPr id="421" name="Foliennummernplatzhalter 3"/>
          <p:cNvSpPr/>
          <p:nvPr/>
        </p:nvSpPr>
        <p:spPr>
          <a:xfrm>
            <a:off x="3884760" y="8685360"/>
            <a:ext cx="2971080" cy="457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4F37CB3A-EC33-483A-90C6-2088F1865C19}" type="slidenum">
              <a:rPr lang="de-DE" sz="1200" b="0" strike="noStrike" spc="-1">
                <a:latin typeface="Times New Roman"/>
              </a:rPr>
              <a:t>12</a:t>
            </a:fld>
            <a:endParaRPr lang="de-DE" sz="1200" b="0" strike="noStrike" spc="-1">
              <a:latin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PlaceHolder 1"/>
          <p:cNvSpPr>
            <a:spLocks noGrp="1" noRot="1" noChangeAspect="1"/>
          </p:cNvSpPr>
          <p:nvPr>
            <p:ph type="sldImg"/>
          </p:nvPr>
        </p:nvSpPr>
        <p:spPr>
          <a:xfrm>
            <a:off x="685800" y="1143000"/>
            <a:ext cx="5486400" cy="3086100"/>
          </a:xfrm>
          <a:prstGeom prst="rect">
            <a:avLst/>
          </a:prstGeom>
        </p:spPr>
      </p:sp>
      <p:sp>
        <p:nvSpPr>
          <p:cNvPr id="423" name="PlaceHolder 2"/>
          <p:cNvSpPr>
            <a:spLocks noGrp="1"/>
          </p:cNvSpPr>
          <p:nvPr>
            <p:ph type="body"/>
          </p:nvPr>
        </p:nvSpPr>
        <p:spPr>
          <a:xfrm>
            <a:off x="685800" y="4400640"/>
            <a:ext cx="5485680" cy="3599640"/>
          </a:xfrm>
          <a:prstGeom prst="rect">
            <a:avLst/>
          </a:prstGeom>
        </p:spPr>
        <p:txBody>
          <a:bodyPr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a:t>Sprechtext Trainer_innen: </a:t>
            </a:r>
          </a:p>
          <a:p>
            <a:r>
              <a:rPr lang="de-DE" sz="2000" dirty="0"/>
              <a:t>Nachdem die Relevanz von Offenheit nun verdeutlicht wurde, wollen wir uns zunächst die wissenschaftlich fundierten Daten zur Offenheit lesbischer, schwuler und bisexueller Beschäftigten in Deutschland anschauen. Im dritten Kapitel geht es nun also um die Arbeitssituation von LSB+ Beschäftigten in Deutschland. </a:t>
            </a:r>
          </a:p>
        </p:txBody>
      </p:sp>
      <p:sp>
        <p:nvSpPr>
          <p:cNvPr id="424" name="Foliennummernplatzhalter 3"/>
          <p:cNvSpPr/>
          <p:nvPr/>
        </p:nvSpPr>
        <p:spPr>
          <a:xfrm>
            <a:off x="3884760" y="8685360"/>
            <a:ext cx="2971080" cy="457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56359CBF-588A-4A8D-8ECB-86071B9A8BB7}" type="slidenum">
              <a:rPr lang="de-DE" sz="1200" b="0" strike="noStrike" spc="-1">
                <a:latin typeface="Times New Roman"/>
              </a:rPr>
              <a:t>13</a:t>
            </a:fld>
            <a:endParaRPr lang="de-DE" sz="1200" b="0" strike="noStrike" spc="-1">
              <a:latin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17488" y="812800"/>
            <a:ext cx="7124700" cy="4008438"/>
          </a:xfrm>
        </p:spPr>
      </p:sp>
      <p:sp>
        <p:nvSpPr>
          <p:cNvPr id="3" name="Notizenplatzhalter 2"/>
          <p:cNvSpPr>
            <a:spLocks noGrp="1"/>
          </p:cNvSpPr>
          <p:nvPr>
            <p:ph type="body" idx="1"/>
          </p:nvPr>
        </p:nvSpPr>
        <p:spPr/>
        <p:txBody>
          <a:bodyPr/>
          <a:lstStyle/>
          <a:p>
            <a:r>
              <a:rPr lang="de-DE" b="1" dirty="0"/>
              <a:t>Sprechtext Trainer_innen: </a:t>
            </a:r>
          </a:p>
          <a:p>
            <a:r>
              <a:rPr lang="de-DE" dirty="0"/>
              <a:t>Dieses Video bietet einen Überblick über die Daten und Fakten rund um die Offenheit von LSB+ Beschäftigten: Wie offen sind lesbische, schwule und bisexuelle Beschäftigte in Deutschland bezüglich ihrer sexuellen Identität? Wie haben sich die Zahlen im Laufe der Jahre verändert?</a:t>
            </a:r>
          </a:p>
          <a:p>
            <a:endParaRPr lang="de-DE" dirty="0"/>
          </a:p>
          <a:p>
            <a:r>
              <a:rPr lang="de-DE" b="1" dirty="0"/>
              <a:t>Inhalt:</a:t>
            </a:r>
          </a:p>
          <a:p>
            <a:r>
              <a:rPr lang="de-DE" sz="1200" kern="1200" dirty="0">
                <a:solidFill>
                  <a:schemeClr val="tx1"/>
                </a:solidFill>
                <a:effectLst/>
                <a:latin typeface="+mn-lt"/>
                <a:ea typeface="+mn-ea"/>
                <a:cs typeface="+mn-cs"/>
              </a:rPr>
              <a:t>Video Offenheit LSB+ (mit integrierten Quizfragen): </a:t>
            </a:r>
            <a:r>
              <a:rPr lang="de-DE" sz="1200" kern="1200" dirty="0" err="1">
                <a:solidFill>
                  <a:schemeClr val="tx1"/>
                </a:solidFill>
                <a:effectLst/>
                <a:latin typeface="+mn-lt"/>
                <a:ea typeface="+mn-ea"/>
                <a:cs typeface="+mn-cs"/>
              </a:rPr>
              <a:t>Dekadenvergleich</a:t>
            </a:r>
            <a:r>
              <a:rPr lang="de-DE" sz="1200" kern="1200" dirty="0">
                <a:solidFill>
                  <a:schemeClr val="tx1"/>
                </a:solidFill>
                <a:effectLst/>
                <a:latin typeface="+mn-lt"/>
                <a:ea typeface="+mn-ea"/>
                <a:cs typeface="+mn-cs"/>
              </a:rPr>
              <a:t> LS, Vergleich LS und B, Offenheit gegenüber </a:t>
            </a:r>
            <a:r>
              <a:rPr lang="de-DE" sz="1200" kern="1200" dirty="0" err="1">
                <a:solidFill>
                  <a:schemeClr val="tx1"/>
                </a:solidFill>
                <a:effectLst/>
                <a:latin typeface="+mn-lt"/>
                <a:ea typeface="+mn-ea"/>
                <a:cs typeface="+mn-cs"/>
              </a:rPr>
              <a:t>Kollegen_innen</a:t>
            </a:r>
            <a:r>
              <a:rPr lang="de-DE" sz="1200" kern="1200" dirty="0">
                <a:solidFill>
                  <a:schemeClr val="tx1"/>
                </a:solidFill>
                <a:effectLst/>
                <a:latin typeface="+mn-lt"/>
                <a:ea typeface="+mn-ea"/>
                <a:cs typeface="+mn-cs"/>
              </a:rPr>
              <a:t>, Führungskräften, </a:t>
            </a:r>
            <a:r>
              <a:rPr lang="de-DE" sz="1200" kern="1200" dirty="0" err="1">
                <a:solidFill>
                  <a:schemeClr val="tx1"/>
                </a:solidFill>
                <a:effectLst/>
                <a:latin typeface="+mn-lt"/>
                <a:ea typeface="+mn-ea"/>
                <a:cs typeface="+mn-cs"/>
              </a:rPr>
              <a:t>Mitarbeitern_innen</a:t>
            </a:r>
            <a:r>
              <a:rPr lang="de-DE" sz="1200" kern="1200" dirty="0">
                <a:solidFill>
                  <a:schemeClr val="tx1"/>
                </a:solidFill>
                <a:effectLst/>
                <a:latin typeface="+mn-lt"/>
                <a:ea typeface="+mn-ea"/>
                <a:cs typeface="+mn-cs"/>
              </a:rPr>
              <a:t> und </a:t>
            </a:r>
            <a:r>
              <a:rPr lang="de-DE" sz="1200" kern="1200" dirty="0" err="1">
                <a:solidFill>
                  <a:schemeClr val="tx1"/>
                </a:solidFill>
                <a:effectLst/>
                <a:latin typeface="+mn-lt"/>
                <a:ea typeface="+mn-ea"/>
                <a:cs typeface="+mn-cs"/>
              </a:rPr>
              <a:t>Kunden_innen</a:t>
            </a:r>
            <a:endParaRPr lang="de-DE"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CH" sz="1200" b="1" kern="1200" dirty="0">
                <a:solidFill>
                  <a:schemeClr val="tx1"/>
                </a:solidFill>
                <a:effectLst/>
                <a:latin typeface="+mn-lt"/>
                <a:ea typeface="+mn-ea"/>
                <a:cs typeface="+mn-cs"/>
              </a:rPr>
              <a:t>Hinweis:</a:t>
            </a:r>
            <a:r>
              <a:rPr lang="de-CH" sz="1200" kern="1200" dirty="0">
                <a:solidFill>
                  <a:schemeClr val="tx1"/>
                </a:solidFill>
                <a:effectLst/>
                <a:latin typeface="+mn-lt"/>
                <a:ea typeface="+mn-ea"/>
                <a:cs typeface="+mn-cs"/>
              </a:rPr>
              <a:t> </a:t>
            </a:r>
            <a:br>
              <a:rPr lang="de-CH" sz="1200" kern="1200" dirty="0">
                <a:solidFill>
                  <a:schemeClr val="tx1"/>
                </a:solidFill>
                <a:effectLst/>
                <a:latin typeface="+mn-lt"/>
                <a:ea typeface="+mn-ea"/>
                <a:cs typeface="+mn-cs"/>
              </a:rPr>
            </a:br>
            <a:r>
              <a:rPr lang="de-CH" sz="1200" kern="1200" dirty="0">
                <a:solidFill>
                  <a:schemeClr val="tx1"/>
                </a:solidFill>
                <a:effectLst/>
                <a:latin typeface="+mn-lt"/>
                <a:ea typeface="+mn-ea"/>
                <a:cs typeface="+mn-cs"/>
              </a:rPr>
              <a:t>Zum </a:t>
            </a:r>
            <a:r>
              <a:rPr lang="de-CH" sz="1200" kern="1200" dirty="0" err="1">
                <a:solidFill>
                  <a:schemeClr val="tx1"/>
                </a:solidFill>
                <a:effectLst/>
                <a:latin typeface="+mn-lt"/>
                <a:ea typeface="+mn-ea"/>
                <a:cs typeface="+mn-cs"/>
              </a:rPr>
              <a:t>Mitraten</a:t>
            </a:r>
            <a:r>
              <a:rPr lang="de-CH" sz="1200" kern="1200" dirty="0">
                <a:solidFill>
                  <a:schemeClr val="tx1"/>
                </a:solidFill>
                <a:effectLst/>
                <a:latin typeface="+mn-lt"/>
                <a:ea typeface="+mn-ea"/>
                <a:cs typeface="+mn-cs"/>
              </a:rPr>
              <a:t> im Quiz finden Sie Karten zum Ausdrucken (AB 4), die sich vor allem für eine analoge Durchführung eignen. Für eine virtuelle Durchführung eignet sich beispielsweise ein digitales Tool für eine live Abstimmung oder das </a:t>
            </a:r>
            <a:r>
              <a:rPr lang="de-CH" sz="1200" kern="1200" dirty="0" err="1">
                <a:solidFill>
                  <a:schemeClr val="tx1"/>
                </a:solidFill>
                <a:effectLst/>
                <a:latin typeface="+mn-lt"/>
                <a:ea typeface="+mn-ea"/>
                <a:cs typeface="+mn-cs"/>
              </a:rPr>
              <a:t>Mitraten</a:t>
            </a:r>
            <a:r>
              <a:rPr lang="de-CH" sz="1200" kern="1200" dirty="0">
                <a:solidFill>
                  <a:schemeClr val="tx1"/>
                </a:solidFill>
                <a:effectLst/>
                <a:latin typeface="+mn-lt"/>
                <a:ea typeface="+mn-ea"/>
                <a:cs typeface="+mn-cs"/>
              </a:rPr>
              <a:t> über eine Chatfunktion.</a:t>
            </a:r>
          </a:p>
          <a:p>
            <a:endParaRPr lang="de-CH" sz="1200" kern="1200" dirty="0">
              <a:solidFill>
                <a:schemeClr val="tx1"/>
              </a:solidFill>
              <a:effectLst/>
              <a:latin typeface="+mn-lt"/>
              <a:ea typeface="+mn-ea"/>
              <a:cs typeface="+mn-cs"/>
            </a:endParaRPr>
          </a:p>
          <a:p>
            <a:r>
              <a:rPr lang="de-DE" sz="1200" b="0" i="0" u="none" strike="noStrike" kern="1200" dirty="0">
                <a:solidFill>
                  <a:schemeClr val="tx1"/>
                </a:solidFill>
                <a:effectLst/>
                <a:latin typeface="+mn-lt"/>
                <a:ea typeface="+mn-ea"/>
                <a:cs typeface="+mn-cs"/>
              </a:rPr>
              <a:t>Um das Video zu starten einfach weiter klicken oder am unteren Rand der Folie auf Play klicken.</a:t>
            </a:r>
            <a:endParaRPr lang="de-DE" sz="28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endParaRPr lang="de-DE" b="1" dirty="0"/>
          </a:p>
          <a:p>
            <a:endParaRPr lang="de-DE" dirty="0"/>
          </a:p>
        </p:txBody>
      </p:sp>
      <p:sp>
        <p:nvSpPr>
          <p:cNvPr id="4" name="Foliennummernplatzhalter 3"/>
          <p:cNvSpPr>
            <a:spLocks noGrp="1"/>
          </p:cNvSpPr>
          <p:nvPr>
            <p:ph type="sldNum"/>
          </p:nvPr>
        </p:nvSpPr>
        <p:spPr/>
        <p:txBody>
          <a:bodyPr/>
          <a:lstStyle/>
          <a:p>
            <a:pPr algn="r"/>
            <a:fld id="{41F29AEE-2134-4D6E-BF31-5383F5497D36}" type="slidenum">
              <a:rPr lang="de-DE" sz="1400" b="0" strike="noStrike" spc="-1" smtClean="0">
                <a:latin typeface="Times New Roman"/>
              </a:rPr>
              <a:t>14</a:t>
            </a:fld>
            <a:endParaRPr lang="de-DE" sz="1400" b="0" strike="noStrike" spc="-1">
              <a:latin typeface="Times New Roman"/>
            </a:endParaRPr>
          </a:p>
        </p:txBody>
      </p:sp>
    </p:spTree>
    <p:extLst>
      <p:ext uri="{BB962C8B-B14F-4D97-AF65-F5344CB8AC3E}">
        <p14:creationId xmlns:p14="http://schemas.microsoft.com/office/powerpoint/2010/main" val="4273821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PlaceHolder 1"/>
          <p:cNvSpPr>
            <a:spLocks noGrp="1" noRot="1" noChangeAspect="1"/>
          </p:cNvSpPr>
          <p:nvPr>
            <p:ph type="sldImg"/>
          </p:nvPr>
        </p:nvSpPr>
        <p:spPr>
          <a:xfrm>
            <a:off x="685800" y="1143000"/>
            <a:ext cx="5486400" cy="3086100"/>
          </a:xfrm>
          <a:prstGeom prst="rect">
            <a:avLst/>
          </a:prstGeom>
        </p:spPr>
      </p:sp>
      <p:sp>
        <p:nvSpPr>
          <p:cNvPr id="429" name="PlaceHolder 2"/>
          <p:cNvSpPr>
            <a:spLocks noGrp="1"/>
          </p:cNvSpPr>
          <p:nvPr>
            <p:ph type="body"/>
          </p:nvPr>
        </p:nvSpPr>
        <p:spPr>
          <a:xfrm>
            <a:off x="685800" y="4400640"/>
            <a:ext cx="5485680" cy="3599640"/>
          </a:xfrm>
          <a:prstGeom prst="rect">
            <a:avLst/>
          </a:prstGeom>
        </p:spPr>
        <p:txBody>
          <a:bodyPr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Sprechtext Trainer_innen: </a:t>
            </a:r>
            <a:endParaRPr lang="de-DE" dirty="0"/>
          </a:p>
          <a:p>
            <a:r>
              <a:rPr lang="de-DE" sz="1200" b="0" kern="1200" dirty="0">
                <a:solidFill>
                  <a:schemeClr val="tx1"/>
                </a:solidFill>
                <a:effectLst/>
                <a:latin typeface="+mn-lt"/>
                <a:ea typeface="+mn-ea"/>
                <a:cs typeface="+mn-cs"/>
              </a:rPr>
              <a:t>Nun haben Sie einen Überblick über die Offenheit von LSB+ Beschäftigten in Deutschland erhalten. Was war neu für Sie? Was hat Sie überrascht? Welche Gedanken gehen Ihnen nun durch den Kopf?</a:t>
            </a:r>
          </a:p>
          <a:p>
            <a:endParaRPr lang="de-DE" sz="1200" b="1" kern="1200" dirty="0">
              <a:solidFill>
                <a:schemeClr val="tx1"/>
              </a:solidFill>
              <a:effectLst/>
              <a:latin typeface="+mn-lt"/>
              <a:ea typeface="+mn-ea"/>
              <a:cs typeface="+mn-cs"/>
            </a:endParaRPr>
          </a:p>
          <a:p>
            <a:r>
              <a:rPr lang="de-DE" sz="1200" b="1" kern="1200" dirty="0">
                <a:solidFill>
                  <a:schemeClr val="tx1"/>
                </a:solidFill>
                <a:effectLst/>
                <a:latin typeface="+mn-lt"/>
                <a:ea typeface="+mn-ea"/>
                <a:cs typeface="+mn-cs"/>
              </a:rPr>
              <a:t>Inhalt:</a:t>
            </a:r>
          </a:p>
          <a:p>
            <a:r>
              <a:rPr lang="de-DE" sz="1200" kern="1200" dirty="0">
                <a:solidFill>
                  <a:schemeClr val="tx1"/>
                </a:solidFill>
                <a:effectLst/>
                <a:latin typeface="+mn-lt"/>
                <a:ea typeface="+mn-ea"/>
                <a:cs typeface="+mn-cs"/>
              </a:rPr>
              <a:t>Reflexion im Plenum</a:t>
            </a:r>
            <a:endParaRPr lang="de-DE" sz="1600" kern="1200" dirty="0">
              <a:solidFill>
                <a:schemeClr val="tx1"/>
              </a:solidFill>
              <a:effectLst/>
              <a:latin typeface="+mn-lt"/>
              <a:ea typeface="+mn-ea"/>
              <a:cs typeface="+mn-cs"/>
            </a:endParaRPr>
          </a:p>
        </p:txBody>
      </p:sp>
      <p:sp>
        <p:nvSpPr>
          <p:cNvPr id="430" name="Foliennummernplatzhalter 3"/>
          <p:cNvSpPr/>
          <p:nvPr/>
        </p:nvSpPr>
        <p:spPr>
          <a:xfrm>
            <a:off x="3884760" y="8685360"/>
            <a:ext cx="2971080" cy="457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A03E1C62-CB81-4E89-A86B-664366493A0E}" type="slidenum">
              <a:rPr lang="de-DE" sz="1200" b="0" strike="noStrike" spc="-1">
                <a:latin typeface="Times New Roman"/>
              </a:rPr>
              <a:t>15</a:t>
            </a:fld>
            <a:endParaRPr lang="de-DE" sz="1200" b="0" strike="noStrike" spc="-1">
              <a:latin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PlaceHolder 1"/>
          <p:cNvSpPr>
            <a:spLocks noGrp="1" noRot="1" noChangeAspect="1"/>
          </p:cNvSpPr>
          <p:nvPr>
            <p:ph type="sldImg"/>
          </p:nvPr>
        </p:nvSpPr>
        <p:spPr>
          <a:xfrm>
            <a:off x="685800" y="1143000"/>
            <a:ext cx="5486400" cy="3086100"/>
          </a:xfrm>
          <a:prstGeom prst="rect">
            <a:avLst/>
          </a:prstGeom>
        </p:spPr>
      </p:sp>
      <p:sp>
        <p:nvSpPr>
          <p:cNvPr id="432" name="PlaceHolder 2"/>
          <p:cNvSpPr>
            <a:spLocks noGrp="1"/>
          </p:cNvSpPr>
          <p:nvPr>
            <p:ph type="body"/>
          </p:nvPr>
        </p:nvSpPr>
        <p:spPr>
          <a:xfrm>
            <a:off x="685800" y="4400640"/>
            <a:ext cx="5485680" cy="3599640"/>
          </a:xfrm>
          <a:prstGeom prst="rect">
            <a:avLst/>
          </a:prstGeom>
        </p:spPr>
        <p:txBody>
          <a:bodyPr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a:latin typeface="+mn-lt"/>
              </a:rPr>
              <a:t>Sprechtext Trainer_innen: </a:t>
            </a:r>
            <a:endParaRPr lang="de-DE" sz="2000" dirty="0">
              <a:latin typeface="+mn-lt"/>
            </a:endParaRPr>
          </a:p>
          <a:p>
            <a:r>
              <a:rPr lang="de-DE" sz="2000" dirty="0">
                <a:latin typeface="+mn-lt"/>
              </a:rPr>
              <a:t>Ich möchte Sie nun abschließend zur individuellen Reflexion zum Thema Offenheit einladen. Fragen Sie sich einmal selbst: </a:t>
            </a:r>
            <a:r>
              <a:rPr lang="de-DE" sz="2000" dirty="0">
                <a:solidFill>
                  <a:schemeClr val="tx1"/>
                </a:solidFill>
                <a:latin typeface="+mn-lt"/>
              </a:rPr>
              <a:t>Wem haben Sie zuletzt erzählt, dass Sie verheiratet sind oder mit </a:t>
            </a:r>
            <a:r>
              <a:rPr lang="de-DE" sz="2000" dirty="0" err="1">
                <a:solidFill>
                  <a:schemeClr val="tx1"/>
                </a:solidFill>
                <a:latin typeface="+mn-lt"/>
              </a:rPr>
              <a:t>ihrem_r</a:t>
            </a:r>
            <a:r>
              <a:rPr lang="de-DE" sz="2000" dirty="0">
                <a:solidFill>
                  <a:schemeClr val="tx1"/>
                </a:solidFill>
                <a:latin typeface="+mn-lt"/>
              </a:rPr>
              <a:t> </a:t>
            </a:r>
            <a:r>
              <a:rPr lang="de-DE" sz="2000" dirty="0" err="1">
                <a:solidFill>
                  <a:schemeClr val="tx1"/>
                </a:solidFill>
                <a:latin typeface="+mn-lt"/>
              </a:rPr>
              <a:t>Partner_in</a:t>
            </a:r>
            <a:r>
              <a:rPr lang="de-DE" sz="2000" dirty="0">
                <a:solidFill>
                  <a:schemeClr val="tx1"/>
                </a:solidFill>
                <a:latin typeface="+mn-lt"/>
              </a:rPr>
              <a:t> in den Urlaub fahren? Oder anders gefragt: Wem haben Sie zuletzt bewusst verschwiegen, dass Sie verheiratet sind oder mit </a:t>
            </a:r>
            <a:r>
              <a:rPr lang="de-DE" sz="2000" dirty="0" err="1">
                <a:solidFill>
                  <a:schemeClr val="tx1"/>
                </a:solidFill>
                <a:latin typeface="+mn-lt"/>
              </a:rPr>
              <a:t>ihrem_r</a:t>
            </a:r>
            <a:r>
              <a:rPr lang="de-DE" sz="2000" dirty="0">
                <a:solidFill>
                  <a:schemeClr val="tx1"/>
                </a:solidFill>
                <a:latin typeface="+mn-lt"/>
              </a:rPr>
              <a:t> </a:t>
            </a:r>
            <a:r>
              <a:rPr lang="de-DE" sz="2000" dirty="0" err="1">
                <a:solidFill>
                  <a:schemeClr val="tx1"/>
                </a:solidFill>
                <a:latin typeface="+mn-lt"/>
              </a:rPr>
              <a:t>Partner_in</a:t>
            </a:r>
            <a:r>
              <a:rPr lang="de-DE" sz="2000" dirty="0">
                <a:solidFill>
                  <a:schemeClr val="tx1"/>
                </a:solidFill>
                <a:latin typeface="+mn-lt"/>
              </a:rPr>
              <a:t> in den Urlaub fahren?</a:t>
            </a:r>
            <a:r>
              <a:rPr lang="de-DE" sz="2000" dirty="0">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20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a:latin typeface="+mn-lt"/>
              </a:rPr>
              <a:t>Hinweis: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dirty="0">
                <a:latin typeface="+mn-lt"/>
              </a:rPr>
              <a:t>Diese Einheit kann einen guten Abschluss des Kapitels bilden – als kurzer individueller Reflexionsimpuls. Wenn die Zeit zu knapp ist, können Sie auf diese Einheit verzichten. </a:t>
            </a:r>
          </a:p>
        </p:txBody>
      </p:sp>
      <p:sp>
        <p:nvSpPr>
          <p:cNvPr id="433" name="Foliennummernplatzhalter 3"/>
          <p:cNvSpPr/>
          <p:nvPr/>
        </p:nvSpPr>
        <p:spPr>
          <a:xfrm>
            <a:off x="3884760" y="8685360"/>
            <a:ext cx="2971080" cy="457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BE04E929-8063-4389-B9CB-FD3E058FE1FD}" type="slidenum">
              <a:rPr lang="de-DE" sz="1200" b="0" strike="noStrike" spc="-1">
                <a:latin typeface="Times New Roman"/>
              </a:rPr>
              <a:t>16</a:t>
            </a:fld>
            <a:endParaRPr lang="de-DE" sz="1200" b="0" strike="noStrike" spc="-1">
              <a:latin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PlaceHolder 1"/>
          <p:cNvSpPr>
            <a:spLocks noGrp="1" noRot="1" noChangeAspect="1"/>
          </p:cNvSpPr>
          <p:nvPr>
            <p:ph type="sldImg"/>
          </p:nvPr>
        </p:nvSpPr>
        <p:spPr>
          <a:xfrm>
            <a:off x="685800" y="1143000"/>
            <a:ext cx="5486400" cy="3086100"/>
          </a:xfrm>
          <a:prstGeom prst="rect">
            <a:avLst/>
          </a:prstGeom>
        </p:spPr>
      </p:sp>
      <p:sp>
        <p:nvSpPr>
          <p:cNvPr id="435" name="PlaceHolder 2"/>
          <p:cNvSpPr>
            <a:spLocks noGrp="1"/>
          </p:cNvSpPr>
          <p:nvPr>
            <p:ph type="body"/>
          </p:nvPr>
        </p:nvSpPr>
        <p:spPr>
          <a:xfrm>
            <a:off x="685800" y="4400640"/>
            <a:ext cx="5485680" cy="3599640"/>
          </a:xfrm>
          <a:prstGeom prst="rect">
            <a:avLst/>
          </a:prstGeom>
        </p:spPr>
        <p:txBody>
          <a:bodyPr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a:t>Sprechtext Trainer_innen: </a:t>
            </a:r>
            <a:endParaRPr lang="de-DE" sz="2000" dirty="0"/>
          </a:p>
          <a:p>
            <a:r>
              <a:rPr lang="de-DE" sz="2000" dirty="0"/>
              <a:t>Nach den Daten zu LSB+ Beschäftigten nun die Daten zur Offenheit von </a:t>
            </a:r>
            <a:r>
              <a:rPr lang="de-DE" sz="2000" dirty="0" err="1"/>
              <a:t>trans</a:t>
            </a:r>
            <a:r>
              <a:rPr lang="de-DE" sz="2000" dirty="0"/>
              <a:t>*, inter* und </a:t>
            </a:r>
            <a:r>
              <a:rPr lang="de-DE" sz="2000" dirty="0" err="1"/>
              <a:t>queeren</a:t>
            </a:r>
            <a:r>
              <a:rPr lang="de-DE" sz="2000" dirty="0"/>
              <a:t> Beschäftigten in Deutschland. Kapitel 4 des Basismoduls behandelt die Arbeitssituation von TIQ* Personen.  </a:t>
            </a:r>
          </a:p>
        </p:txBody>
      </p:sp>
      <p:sp>
        <p:nvSpPr>
          <p:cNvPr id="436" name="Foliennummernplatzhalter 3"/>
          <p:cNvSpPr/>
          <p:nvPr/>
        </p:nvSpPr>
        <p:spPr>
          <a:xfrm>
            <a:off x="3884760" y="8685360"/>
            <a:ext cx="2971080" cy="457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9D03925D-5A8B-4EC9-B8CA-0B647F5B260A}" type="slidenum">
              <a:rPr lang="de-DE" sz="1200" b="0" strike="noStrike" spc="-1">
                <a:latin typeface="Times New Roman"/>
              </a:rPr>
              <a:t>17</a:t>
            </a:fld>
            <a:endParaRPr lang="de-DE" sz="1200" b="0" strike="noStrike" spc="-1">
              <a:latin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17488" y="812800"/>
            <a:ext cx="7124700" cy="4008438"/>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Sprechtext Trainer_innen: </a:t>
            </a:r>
            <a:endParaRPr lang="de-DE" dirty="0"/>
          </a:p>
          <a:p>
            <a:r>
              <a:rPr lang="de-DE" dirty="0"/>
              <a:t>Dieses Video widmet sich nun den Fragen: Wie offen sind </a:t>
            </a:r>
            <a:r>
              <a:rPr lang="de-DE" dirty="0" err="1"/>
              <a:t>trans</a:t>
            </a:r>
            <a:r>
              <a:rPr lang="de-DE" dirty="0"/>
              <a:t>*, inter* und </a:t>
            </a:r>
            <a:r>
              <a:rPr lang="de-DE" dirty="0" err="1"/>
              <a:t>queere</a:t>
            </a:r>
            <a:r>
              <a:rPr lang="de-DE" dirty="0"/>
              <a:t> Beschäftigte in Deutschland bezüglich ihrer geschlechtlichen Identität und Geschlechtlichkeit? </a:t>
            </a:r>
          </a:p>
          <a:p>
            <a:endParaRPr lang="de-DE" dirty="0"/>
          </a:p>
          <a:p>
            <a:r>
              <a:rPr lang="de-DE" b="1" dirty="0"/>
              <a:t>Inhalt:</a:t>
            </a:r>
          </a:p>
          <a:p>
            <a:r>
              <a:rPr lang="de-DE" sz="1200" kern="1200" dirty="0">
                <a:solidFill>
                  <a:schemeClr val="tx1"/>
                </a:solidFill>
                <a:effectLst/>
                <a:latin typeface="+mn-lt"/>
                <a:ea typeface="+mn-ea"/>
                <a:cs typeface="+mn-cs"/>
              </a:rPr>
              <a:t>Video Offenheit TIQ* (mit integrierten Quizfragen): Vergleich TIQ* zu LS und B, Offenheit gegenüber </a:t>
            </a:r>
            <a:r>
              <a:rPr lang="de-DE" sz="1200" kern="1200" dirty="0" err="1">
                <a:solidFill>
                  <a:schemeClr val="tx1"/>
                </a:solidFill>
                <a:effectLst/>
                <a:latin typeface="+mn-lt"/>
                <a:ea typeface="+mn-ea"/>
                <a:cs typeface="+mn-cs"/>
              </a:rPr>
              <a:t>Kollegen_innen</a:t>
            </a:r>
            <a:r>
              <a:rPr lang="de-DE" sz="1200" kern="1200" dirty="0">
                <a:solidFill>
                  <a:schemeClr val="tx1"/>
                </a:solidFill>
                <a:effectLst/>
                <a:latin typeface="+mn-lt"/>
                <a:ea typeface="+mn-ea"/>
                <a:cs typeface="+mn-cs"/>
              </a:rPr>
              <a:t>, Führungskräften und </a:t>
            </a:r>
            <a:r>
              <a:rPr lang="de-DE" sz="1200" kern="1200" dirty="0" err="1">
                <a:solidFill>
                  <a:schemeClr val="tx1"/>
                </a:solidFill>
                <a:effectLst/>
                <a:latin typeface="+mn-lt"/>
                <a:ea typeface="+mn-ea"/>
                <a:cs typeface="+mn-cs"/>
              </a:rPr>
              <a:t>Kunden_innen</a:t>
            </a:r>
            <a:r>
              <a:rPr lang="de-DE" sz="1200" kern="1200" dirty="0">
                <a:solidFill>
                  <a:schemeClr val="tx1"/>
                </a:solidFill>
                <a:effectLst/>
                <a:latin typeface="+mn-lt"/>
                <a:ea typeface="+mn-ea"/>
                <a:cs typeface="+mn-cs"/>
              </a:rPr>
              <a:t>, Umgang mit der Geschlechtsidentität im </a:t>
            </a:r>
            <a:r>
              <a:rPr lang="de-DE" sz="1200" kern="1200" dirty="0" err="1">
                <a:solidFill>
                  <a:schemeClr val="tx1"/>
                </a:solidFill>
                <a:effectLst/>
                <a:latin typeface="+mn-lt"/>
                <a:ea typeface="+mn-ea"/>
                <a:cs typeface="+mn-cs"/>
              </a:rPr>
              <a:t>Transitionsverlauf</a:t>
            </a:r>
            <a:r>
              <a:rPr lang="de-DE" sz="1200" kern="1200" dirty="0">
                <a:solidFill>
                  <a:schemeClr val="tx1"/>
                </a:solidFill>
                <a:effectLst/>
                <a:latin typeface="+mn-lt"/>
                <a:ea typeface="+mn-ea"/>
                <a:cs typeface="+mn-cs"/>
              </a:rPr>
              <a:t> </a:t>
            </a:r>
          </a:p>
          <a:p>
            <a:pPr lvl="0"/>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b="1" kern="1200" dirty="0">
                <a:solidFill>
                  <a:schemeClr val="tx1"/>
                </a:solidFill>
                <a:effectLst/>
                <a:latin typeface="+mn-lt"/>
                <a:ea typeface="+mn-ea"/>
                <a:cs typeface="+mn-cs"/>
              </a:rPr>
              <a:t>Hinweis:</a:t>
            </a:r>
            <a:r>
              <a:rPr lang="de-CH" sz="1200" kern="1200" dirty="0">
                <a:solidFill>
                  <a:schemeClr val="tx1"/>
                </a:solidFill>
                <a:effectLst/>
                <a:latin typeface="+mn-lt"/>
                <a:ea typeface="+mn-ea"/>
                <a:cs typeface="+mn-cs"/>
              </a:rPr>
              <a:t> </a:t>
            </a:r>
            <a:br>
              <a:rPr lang="de-CH" sz="1200" kern="1200" dirty="0">
                <a:solidFill>
                  <a:schemeClr val="tx1"/>
                </a:solidFill>
                <a:effectLst/>
                <a:latin typeface="+mn-lt"/>
                <a:ea typeface="+mn-ea"/>
                <a:cs typeface="+mn-cs"/>
              </a:rPr>
            </a:br>
            <a:r>
              <a:rPr lang="de-CH" sz="1200" kern="1200" dirty="0">
                <a:solidFill>
                  <a:schemeClr val="tx1"/>
                </a:solidFill>
                <a:effectLst/>
                <a:latin typeface="+mn-lt"/>
                <a:ea typeface="+mn-ea"/>
                <a:cs typeface="+mn-cs"/>
              </a:rPr>
              <a:t>Zum </a:t>
            </a:r>
            <a:r>
              <a:rPr lang="de-CH" sz="1200" kern="1200" dirty="0" err="1">
                <a:solidFill>
                  <a:schemeClr val="tx1"/>
                </a:solidFill>
                <a:effectLst/>
                <a:latin typeface="+mn-lt"/>
                <a:ea typeface="+mn-ea"/>
                <a:cs typeface="+mn-cs"/>
              </a:rPr>
              <a:t>Mitraten</a:t>
            </a:r>
            <a:r>
              <a:rPr lang="de-CH" sz="1200" kern="1200" dirty="0">
                <a:solidFill>
                  <a:schemeClr val="tx1"/>
                </a:solidFill>
                <a:effectLst/>
                <a:latin typeface="+mn-lt"/>
                <a:ea typeface="+mn-ea"/>
                <a:cs typeface="+mn-cs"/>
              </a:rPr>
              <a:t> im Quiz finden Sie Karten zum Ausdrucken (AB 4), die sich vor allem für eine analoge Durchführung eignen. Für eine virtuelle Durchführung eignet sich beispielsweise ein digitales Tool für eine live Abstimmung oder das </a:t>
            </a:r>
            <a:r>
              <a:rPr lang="de-CH" sz="1200" kern="1200" dirty="0" err="1">
                <a:solidFill>
                  <a:schemeClr val="tx1"/>
                </a:solidFill>
                <a:effectLst/>
                <a:latin typeface="+mn-lt"/>
                <a:ea typeface="+mn-ea"/>
                <a:cs typeface="+mn-cs"/>
              </a:rPr>
              <a:t>Mitraten</a:t>
            </a:r>
            <a:r>
              <a:rPr lang="de-CH" sz="1200" kern="1200" dirty="0">
                <a:solidFill>
                  <a:schemeClr val="tx1"/>
                </a:solidFill>
                <a:effectLst/>
                <a:latin typeface="+mn-lt"/>
                <a:ea typeface="+mn-ea"/>
                <a:cs typeface="+mn-cs"/>
              </a:rPr>
              <a:t> über eine Chatfunktion.</a:t>
            </a:r>
          </a:p>
          <a:p>
            <a:endParaRPr lang="de-DE" sz="1200" b="0" i="0" u="none" strike="noStrike" kern="1200" dirty="0">
              <a:solidFill>
                <a:schemeClr val="tx1"/>
              </a:solidFill>
              <a:effectLst/>
              <a:latin typeface="+mn-lt"/>
              <a:ea typeface="+mn-ea"/>
              <a:cs typeface="+mn-cs"/>
            </a:endParaRPr>
          </a:p>
          <a:p>
            <a:r>
              <a:rPr lang="de-DE" sz="1200" b="0" i="0" u="none" strike="noStrike" kern="1200" dirty="0">
                <a:solidFill>
                  <a:schemeClr val="tx1"/>
                </a:solidFill>
                <a:effectLst/>
                <a:latin typeface="+mn-lt"/>
                <a:ea typeface="+mn-ea"/>
                <a:cs typeface="+mn-cs"/>
              </a:rPr>
              <a:t>Um das Video zu starten einfach weiter klicken oder am unteren Rand der Folie auf Play klicken.</a:t>
            </a:r>
            <a:endParaRPr lang="de-DE" sz="2800" kern="1200" dirty="0">
              <a:solidFill>
                <a:schemeClr val="tx1"/>
              </a:solidFill>
              <a:effectLst/>
              <a:latin typeface="+mn-lt"/>
              <a:ea typeface="+mn-ea"/>
              <a:cs typeface="+mn-cs"/>
            </a:endParaRPr>
          </a:p>
        </p:txBody>
      </p:sp>
      <p:sp>
        <p:nvSpPr>
          <p:cNvPr id="4" name="Foliennummernplatzhalter 3"/>
          <p:cNvSpPr>
            <a:spLocks noGrp="1"/>
          </p:cNvSpPr>
          <p:nvPr>
            <p:ph type="sldNum"/>
          </p:nvPr>
        </p:nvSpPr>
        <p:spPr/>
        <p:txBody>
          <a:bodyPr/>
          <a:lstStyle/>
          <a:p>
            <a:pPr algn="r"/>
            <a:fld id="{41F29AEE-2134-4D6E-BF31-5383F5497D36}" type="slidenum">
              <a:rPr lang="de-DE" sz="1400" b="0" strike="noStrike" spc="-1" smtClean="0">
                <a:latin typeface="Times New Roman"/>
              </a:rPr>
              <a:t>18</a:t>
            </a:fld>
            <a:endParaRPr lang="de-DE" sz="1400" b="0" strike="noStrike" spc="-1">
              <a:latin typeface="Times New Roman"/>
            </a:endParaRPr>
          </a:p>
        </p:txBody>
      </p:sp>
    </p:spTree>
    <p:extLst>
      <p:ext uri="{BB962C8B-B14F-4D97-AF65-F5344CB8AC3E}">
        <p14:creationId xmlns:p14="http://schemas.microsoft.com/office/powerpoint/2010/main" val="155107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PlaceHolder 1"/>
          <p:cNvSpPr>
            <a:spLocks noGrp="1" noRot="1" noChangeAspect="1"/>
          </p:cNvSpPr>
          <p:nvPr>
            <p:ph type="sldImg"/>
          </p:nvPr>
        </p:nvSpPr>
        <p:spPr>
          <a:xfrm>
            <a:off x="685800" y="1143000"/>
            <a:ext cx="5486400" cy="3086100"/>
          </a:xfrm>
          <a:prstGeom prst="rect">
            <a:avLst/>
          </a:prstGeom>
        </p:spPr>
      </p:sp>
      <p:sp>
        <p:nvSpPr>
          <p:cNvPr id="441" name="PlaceHolder 2"/>
          <p:cNvSpPr>
            <a:spLocks noGrp="1"/>
          </p:cNvSpPr>
          <p:nvPr>
            <p:ph type="body"/>
          </p:nvPr>
        </p:nvSpPr>
        <p:spPr>
          <a:xfrm>
            <a:off x="685800" y="4400640"/>
            <a:ext cx="5485680" cy="3599640"/>
          </a:xfrm>
          <a:prstGeom prst="rect">
            <a:avLst/>
          </a:prstGeom>
        </p:spPr>
        <p:txBody>
          <a:bodyPr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Sprechtext Trainer_innen: </a:t>
            </a:r>
            <a:endParaRPr lang="de-DE" dirty="0"/>
          </a:p>
          <a:p>
            <a:r>
              <a:rPr lang="de-DE" sz="1200" b="0" kern="1200" dirty="0">
                <a:solidFill>
                  <a:schemeClr val="tx1"/>
                </a:solidFill>
                <a:effectLst/>
                <a:latin typeface="+mn-lt"/>
                <a:ea typeface="+mn-ea"/>
                <a:cs typeface="+mn-cs"/>
              </a:rPr>
              <a:t>Nun haben Sie einen Überblick über die Offenheit von TIQ* Beschäftigten in Deutschland erhalten. Was war neu für Sie? Was hat Sie überrascht? Welche Gedanken gehen Ihnen nun durch den Kopf?</a:t>
            </a:r>
          </a:p>
          <a:p>
            <a:endParaRPr lang="de-DE" sz="1200" b="1" kern="1200" dirty="0">
              <a:solidFill>
                <a:schemeClr val="tx1"/>
              </a:solidFill>
              <a:effectLst/>
              <a:latin typeface="+mn-lt"/>
              <a:ea typeface="+mn-ea"/>
              <a:cs typeface="+mn-cs"/>
            </a:endParaRPr>
          </a:p>
          <a:p>
            <a:r>
              <a:rPr lang="de-DE" sz="1200" b="1" kern="1200" dirty="0">
                <a:solidFill>
                  <a:schemeClr val="tx1"/>
                </a:solidFill>
                <a:effectLst/>
                <a:latin typeface="+mn-lt"/>
                <a:ea typeface="+mn-ea"/>
                <a:cs typeface="+mn-cs"/>
              </a:rPr>
              <a:t>Inhalt:</a:t>
            </a:r>
          </a:p>
          <a:p>
            <a:r>
              <a:rPr lang="de-DE" sz="1200" kern="1200" dirty="0">
                <a:solidFill>
                  <a:schemeClr val="tx1"/>
                </a:solidFill>
                <a:effectLst/>
                <a:latin typeface="+mn-lt"/>
                <a:ea typeface="+mn-ea"/>
                <a:cs typeface="+mn-cs"/>
              </a:rPr>
              <a:t>Reflexion im Plenum</a:t>
            </a:r>
            <a:endParaRPr lang="de-DE" sz="1600" kern="1200" dirty="0">
              <a:solidFill>
                <a:schemeClr val="tx1"/>
              </a:solidFill>
              <a:effectLst/>
              <a:latin typeface="+mn-lt"/>
              <a:ea typeface="+mn-ea"/>
              <a:cs typeface="+mn-cs"/>
            </a:endParaRPr>
          </a:p>
        </p:txBody>
      </p:sp>
      <p:sp>
        <p:nvSpPr>
          <p:cNvPr id="442" name="Foliennummernplatzhalter 3"/>
          <p:cNvSpPr/>
          <p:nvPr/>
        </p:nvSpPr>
        <p:spPr>
          <a:xfrm>
            <a:off x="3884760" y="8685360"/>
            <a:ext cx="2971080" cy="457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06AF5595-2841-41D1-B189-074673CD4F6D}" type="slidenum">
              <a:rPr lang="de-DE" sz="1200" b="0" strike="noStrike" spc="-1">
                <a:latin typeface="Times New Roman"/>
              </a:rPr>
              <a:t>19</a:t>
            </a:fld>
            <a:endParaRPr lang="de-DE" sz="1200" b="0" strike="noStrike" spc="-1">
              <a:latin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PlaceHolder 1"/>
          <p:cNvSpPr>
            <a:spLocks noGrp="1" noRot="1" noChangeAspect="1"/>
          </p:cNvSpPr>
          <p:nvPr>
            <p:ph type="sldImg"/>
          </p:nvPr>
        </p:nvSpPr>
        <p:spPr>
          <a:xfrm>
            <a:off x="685800" y="1143000"/>
            <a:ext cx="5486400" cy="3086100"/>
          </a:xfrm>
          <a:prstGeom prst="rect">
            <a:avLst/>
          </a:prstGeom>
        </p:spPr>
      </p:sp>
      <p:sp>
        <p:nvSpPr>
          <p:cNvPr id="444" name="PlaceHolder 2"/>
          <p:cNvSpPr>
            <a:spLocks noGrp="1"/>
          </p:cNvSpPr>
          <p:nvPr>
            <p:ph type="body"/>
          </p:nvPr>
        </p:nvSpPr>
        <p:spPr>
          <a:xfrm>
            <a:off x="685800" y="4400640"/>
            <a:ext cx="5485680" cy="3599640"/>
          </a:xfrm>
          <a:prstGeom prst="rect">
            <a:avLst/>
          </a:prstGeom>
        </p:spPr>
        <p:txBody>
          <a:bodyPr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a:latin typeface="+mn-lt"/>
              </a:rPr>
              <a:t>Sprechtext Trainer_innen: </a:t>
            </a:r>
            <a:endParaRPr lang="de-DE" sz="2000" dirty="0">
              <a:latin typeface="+mn-lt"/>
            </a:endParaRPr>
          </a:p>
          <a:p>
            <a:r>
              <a:rPr lang="de-DE" sz="2000" dirty="0">
                <a:latin typeface="+mn-lt"/>
              </a:rPr>
              <a:t>Ich möchte Sie nun abschließend zur individuellen Reflexion zum Thema Offenheit einladen. Fragen Sie sich einmal selbst: Kenne ich LSBTIQ* </a:t>
            </a:r>
            <a:r>
              <a:rPr lang="de-DE" sz="2000" dirty="0" err="1">
                <a:latin typeface="+mn-lt"/>
              </a:rPr>
              <a:t>Kollegen_innen</a:t>
            </a:r>
            <a:r>
              <a:rPr lang="de-DE" sz="2000" dirty="0">
                <a:latin typeface="+mn-lt"/>
              </a:rPr>
              <a:t>? Habe ich LSBTIQ* Personen in meinem privaten Umfeld? Wenn ja, habe ich mit Ihnen über LSBTIQ* Themen gesprochen? Kenne ich ihren Umgang mit ihrer Identität am Arbeitsplatz? </a:t>
            </a:r>
            <a:endParaRPr lang="de-DE" sz="2000" dirty="0">
              <a:latin typeface="+mn-lt"/>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20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a:latin typeface="+mn-lt"/>
              </a:rPr>
              <a:t>Hinweis: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dirty="0">
                <a:latin typeface="+mn-lt"/>
              </a:rPr>
              <a:t>Diese Einheit kann einen guten Abschluss des Kapitels bilden – als kurzer individueller Reflexionsimpuls. Wenn die Zeit zu knapp ist, können Sie auf diese Einheit verzichten. </a:t>
            </a:r>
          </a:p>
        </p:txBody>
      </p:sp>
      <p:sp>
        <p:nvSpPr>
          <p:cNvPr id="445" name="Foliennummernplatzhalter 3"/>
          <p:cNvSpPr/>
          <p:nvPr/>
        </p:nvSpPr>
        <p:spPr>
          <a:xfrm>
            <a:off x="3884760" y="8685360"/>
            <a:ext cx="2971080" cy="457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90408DAF-0575-4963-8D50-9ACF63CC3C3C}" type="slidenum">
              <a:rPr lang="de-DE" sz="1200" b="0" strike="noStrike" spc="-1">
                <a:latin typeface="Times New Roman"/>
              </a:rPr>
              <a:t>20</a:t>
            </a:fld>
            <a:endParaRPr lang="de-DE" sz="12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PlaceHolder 1"/>
          <p:cNvSpPr>
            <a:spLocks noGrp="1" noRot="1" noChangeAspect="1"/>
          </p:cNvSpPr>
          <p:nvPr>
            <p:ph type="sldImg"/>
          </p:nvPr>
        </p:nvSpPr>
        <p:spPr>
          <a:xfrm>
            <a:off x="685800" y="1143000"/>
            <a:ext cx="5486400" cy="3086100"/>
          </a:xfrm>
          <a:prstGeom prst="rect">
            <a:avLst/>
          </a:prstGeom>
        </p:spPr>
      </p:sp>
      <p:sp>
        <p:nvSpPr>
          <p:cNvPr id="390" name="PlaceHolder 2"/>
          <p:cNvSpPr>
            <a:spLocks noGrp="1"/>
          </p:cNvSpPr>
          <p:nvPr>
            <p:ph type="body"/>
          </p:nvPr>
        </p:nvSpPr>
        <p:spPr>
          <a:xfrm>
            <a:off x="685800" y="4400640"/>
            <a:ext cx="5485680" cy="3599640"/>
          </a:xfrm>
          <a:prstGeom prst="rect">
            <a:avLst/>
          </a:prstGeom>
        </p:spPr>
        <p:txBody>
          <a:bodyPr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a:t>Sprechtext Trainer_innen: </a:t>
            </a:r>
            <a:endParaRPr lang="de-DE" sz="2000" kern="1200" dirty="0">
              <a:solidFill>
                <a:schemeClr val="tx1"/>
              </a:solidFill>
              <a:effectLst/>
              <a:latin typeface="+mn-lt"/>
              <a:ea typeface="+mn-ea"/>
              <a:cs typeface="+mn-cs"/>
            </a:endParaRPr>
          </a:p>
          <a:p>
            <a:r>
              <a:rPr lang="de-DE" sz="2000" kern="1200" dirty="0">
                <a:solidFill>
                  <a:schemeClr val="tx1"/>
                </a:solidFill>
                <a:effectLst/>
                <a:latin typeface="+mn-lt"/>
                <a:ea typeface="+mn-ea"/>
                <a:cs typeface="+mn-cs"/>
              </a:rPr>
              <a:t>Im Basismodul stehen die Einordnung in den Kontext Diversity und eine Vermittlung der Relevanz von Offenheit hinsichtlich des Umgangs von LSBTIQ* </a:t>
            </a:r>
            <a:r>
              <a:rPr lang="de-DE" sz="2000" kern="1200" dirty="0" err="1">
                <a:solidFill>
                  <a:schemeClr val="tx1"/>
                </a:solidFill>
                <a:effectLst/>
                <a:latin typeface="+mn-lt"/>
                <a:ea typeface="+mn-ea"/>
                <a:cs typeface="+mn-cs"/>
              </a:rPr>
              <a:t>Arbeitnehmern_innen</a:t>
            </a:r>
            <a:r>
              <a:rPr lang="de-DE" sz="2000" kern="1200" dirty="0">
                <a:solidFill>
                  <a:schemeClr val="tx1"/>
                </a:solidFill>
                <a:effectLst/>
                <a:latin typeface="+mn-lt"/>
                <a:ea typeface="+mn-ea"/>
                <a:cs typeface="+mn-cs"/>
              </a:rPr>
              <a:t> im Vordergrund.</a:t>
            </a:r>
          </a:p>
          <a:p>
            <a:endParaRPr lang="de-DE" sz="2000" kern="1200" dirty="0">
              <a:solidFill>
                <a:schemeClr val="tx1"/>
              </a:solidFill>
              <a:effectLst/>
              <a:latin typeface="+mn-lt"/>
              <a:ea typeface="+mn-ea"/>
              <a:cs typeface="+mn-cs"/>
            </a:endParaRPr>
          </a:p>
          <a:p>
            <a:r>
              <a:rPr lang="de-DE" sz="2000" kern="1200" dirty="0">
                <a:solidFill>
                  <a:schemeClr val="tx1"/>
                </a:solidFill>
                <a:effectLst/>
                <a:latin typeface="+mn-lt"/>
                <a:ea typeface="+mn-ea"/>
                <a:cs typeface="+mn-cs"/>
              </a:rPr>
              <a:t>Das Modul enthält folgende Kapitel:</a:t>
            </a:r>
          </a:p>
          <a:p>
            <a:r>
              <a:rPr lang="de-DE" sz="2000" kern="1200" dirty="0">
                <a:solidFill>
                  <a:schemeClr val="tx1"/>
                </a:solidFill>
                <a:effectLst/>
                <a:latin typeface="+mn-lt"/>
                <a:ea typeface="+mn-ea"/>
                <a:cs typeface="+mn-cs"/>
              </a:rPr>
              <a:t>Kapitel 1: Diversity </a:t>
            </a:r>
          </a:p>
          <a:p>
            <a:pPr lvl="0"/>
            <a:r>
              <a:rPr lang="de-DE" sz="2000" kern="1200" dirty="0">
                <a:solidFill>
                  <a:schemeClr val="tx1"/>
                </a:solidFill>
                <a:effectLst/>
                <a:latin typeface="+mn-lt"/>
                <a:ea typeface="+mn-ea"/>
                <a:cs typeface="+mn-cs"/>
              </a:rPr>
              <a:t>Kapitel 2: Offenheit </a:t>
            </a:r>
          </a:p>
          <a:p>
            <a:pPr lvl="0"/>
            <a:r>
              <a:rPr lang="de-DE" sz="2000" kern="1200" dirty="0">
                <a:solidFill>
                  <a:schemeClr val="tx1"/>
                </a:solidFill>
                <a:effectLst/>
                <a:latin typeface="+mn-lt"/>
                <a:ea typeface="+mn-ea"/>
                <a:cs typeface="+mn-cs"/>
              </a:rPr>
              <a:t>Kapitel 3: Umgang am Arbeitsplatz LSB+</a:t>
            </a:r>
          </a:p>
          <a:p>
            <a:pPr lvl="0"/>
            <a:r>
              <a:rPr lang="de-DE" sz="2000" kern="1200" dirty="0">
                <a:solidFill>
                  <a:schemeClr val="tx1"/>
                </a:solidFill>
                <a:effectLst/>
                <a:latin typeface="+mn-lt"/>
                <a:ea typeface="+mn-ea"/>
                <a:cs typeface="+mn-cs"/>
              </a:rPr>
              <a:t>Kapitel 4: Umgang am Arbeitsplatz TIQ*</a:t>
            </a:r>
          </a:p>
          <a:p>
            <a:r>
              <a:rPr lang="de-DE" sz="2000" kern="1200" dirty="0">
                <a:solidFill>
                  <a:schemeClr val="tx1"/>
                </a:solidFill>
                <a:effectLst/>
                <a:latin typeface="+mn-lt"/>
                <a:ea typeface="+mn-ea"/>
                <a:cs typeface="+mn-cs"/>
              </a:rPr>
              <a:t> </a:t>
            </a:r>
          </a:p>
          <a:p>
            <a:endParaRPr lang="de-DE" sz="2000" dirty="0"/>
          </a:p>
        </p:txBody>
      </p:sp>
      <p:sp>
        <p:nvSpPr>
          <p:cNvPr id="391" name="Foliennummernplatzhalter 3"/>
          <p:cNvSpPr/>
          <p:nvPr/>
        </p:nvSpPr>
        <p:spPr>
          <a:xfrm>
            <a:off x="3884760" y="8685360"/>
            <a:ext cx="2971080" cy="457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2D7E73E2-587D-4FD6-980B-5F645DF931AB}" type="slidenum">
              <a:rPr lang="de-DE" sz="1200" b="0" strike="noStrike" spc="-1">
                <a:latin typeface="Times New Roman"/>
              </a:rPr>
              <a:t>2</a:t>
            </a:fld>
            <a:endParaRPr lang="de-DE" sz="1200" b="0" strike="noStrike" spc="-1">
              <a:latin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PlaceHolder 1"/>
          <p:cNvSpPr>
            <a:spLocks noGrp="1" noRot="1" noChangeAspect="1"/>
          </p:cNvSpPr>
          <p:nvPr>
            <p:ph type="sldImg"/>
          </p:nvPr>
        </p:nvSpPr>
        <p:spPr>
          <a:xfrm>
            <a:off x="685800" y="1143000"/>
            <a:ext cx="5486400" cy="3086100"/>
          </a:xfrm>
          <a:prstGeom prst="rect">
            <a:avLst/>
          </a:prstGeom>
        </p:spPr>
      </p:sp>
      <p:sp>
        <p:nvSpPr>
          <p:cNvPr id="447" name="PlaceHolder 2"/>
          <p:cNvSpPr>
            <a:spLocks noGrp="1"/>
          </p:cNvSpPr>
          <p:nvPr>
            <p:ph type="body"/>
          </p:nvPr>
        </p:nvSpPr>
        <p:spPr>
          <a:xfrm>
            <a:off x="685800" y="4400640"/>
            <a:ext cx="5485680" cy="3599640"/>
          </a:xfrm>
          <a:prstGeom prst="rect">
            <a:avLst/>
          </a:prstGeom>
        </p:spPr>
        <p:txBody>
          <a:bodyPr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a:t>Inhalt: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dirty="0"/>
              <a:t>Die Zusatzfolien können Sie bei Bedarf einsetzen (s. Hinweise im Drehplan BM). Sie finden auf den folgenden Folien einen möglichen Einstieg ins Training, z.B. wenn die Teilnehmenden Ihnen bzw. untereinander nicht bekannt sind.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20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a:t>Hinweis: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dirty="0"/>
              <a:t>Folie ggf. ausblenden.</a:t>
            </a:r>
          </a:p>
        </p:txBody>
      </p:sp>
      <p:sp>
        <p:nvSpPr>
          <p:cNvPr id="448" name="Foliennummernplatzhalter 3"/>
          <p:cNvSpPr/>
          <p:nvPr/>
        </p:nvSpPr>
        <p:spPr>
          <a:xfrm>
            <a:off x="3884760" y="8685360"/>
            <a:ext cx="2971080" cy="457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30D606D1-E293-4F63-BBEB-3548C5F1729F}" type="slidenum">
              <a:rPr lang="de-DE" sz="1200" b="0" strike="noStrike" spc="-1">
                <a:latin typeface="Times New Roman"/>
              </a:rPr>
              <a:t>21</a:t>
            </a:fld>
            <a:endParaRPr lang="de-DE" sz="1200" b="0" strike="noStrike" spc="-1">
              <a:latin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PlaceHolder 1"/>
          <p:cNvSpPr>
            <a:spLocks noGrp="1" noRot="1" noChangeAspect="1"/>
          </p:cNvSpPr>
          <p:nvPr>
            <p:ph type="sldImg"/>
          </p:nvPr>
        </p:nvSpPr>
        <p:spPr>
          <a:xfrm>
            <a:off x="685800" y="1143000"/>
            <a:ext cx="5486400" cy="3086100"/>
          </a:xfrm>
          <a:prstGeom prst="rect">
            <a:avLst/>
          </a:prstGeom>
        </p:spPr>
      </p:sp>
      <p:sp>
        <p:nvSpPr>
          <p:cNvPr id="450" name="PlaceHolder 2"/>
          <p:cNvSpPr>
            <a:spLocks noGrp="1"/>
          </p:cNvSpPr>
          <p:nvPr>
            <p:ph type="body"/>
          </p:nvPr>
        </p:nvSpPr>
        <p:spPr>
          <a:xfrm>
            <a:off x="685800" y="4400640"/>
            <a:ext cx="5485680" cy="3599640"/>
          </a:xfrm>
          <a:prstGeom prst="rect">
            <a:avLst/>
          </a:prstGeom>
        </p:spPr>
        <p:txBody>
          <a:bodyPr lIns="0" tIns="0" rIns="0" bIns="0">
            <a:noAutofit/>
          </a:bodyPr>
          <a:lstStyle/>
          <a:p>
            <a:pPr marL="0" lvl="0" indent="0">
              <a:buFont typeface="Wingdings" pitchFamily="2" charset="2"/>
              <a:buNone/>
            </a:pPr>
            <a:r>
              <a:rPr lang="de-DE" sz="1200" b="1" kern="1200" dirty="0">
                <a:solidFill>
                  <a:schemeClr val="tx1"/>
                </a:solidFill>
                <a:effectLst/>
                <a:latin typeface="+mn-lt"/>
                <a:ea typeface="+mn-ea"/>
                <a:cs typeface="+mn-cs"/>
                <a:sym typeface="Wingdings" pitchFamily="2" charset="2"/>
              </a:rPr>
              <a:t>Sprechtext Trainer_innen:</a:t>
            </a:r>
          </a:p>
          <a:p>
            <a:pPr marL="0" lvl="0" indent="0">
              <a:buFont typeface="Wingdings" pitchFamily="2" charset="2"/>
              <a:buNone/>
            </a:pPr>
            <a:r>
              <a:rPr lang="de-DE" sz="1200" b="0" kern="1200" dirty="0">
                <a:solidFill>
                  <a:schemeClr val="tx1"/>
                </a:solidFill>
                <a:effectLst/>
                <a:latin typeface="+mn-lt"/>
                <a:ea typeface="+mn-ea"/>
                <a:cs typeface="+mn-cs"/>
                <a:sym typeface="Wingdings" pitchFamily="2" charset="2"/>
              </a:rPr>
              <a:t>Für unser heutiges Training wäre es mir zunächst wichtig, ein paar Rahmenbedingungen zu klären, um eine gute Zusammenarbeit zu ermöglichen. Ich würde darum bitten, die anderen ausreden zu lassen und einander zuzuhören. </a:t>
            </a:r>
          </a:p>
          <a:p>
            <a:pPr marL="0" lvl="0" indent="0">
              <a:buFont typeface="Wingdings" pitchFamily="2" charset="2"/>
              <a:buNone/>
            </a:pPr>
            <a:r>
              <a:rPr lang="de-DE" sz="1200" b="0" kern="1200" dirty="0">
                <a:solidFill>
                  <a:schemeClr val="tx1"/>
                </a:solidFill>
                <a:effectLst/>
                <a:latin typeface="+mn-lt"/>
                <a:ea typeface="+mn-ea"/>
                <a:cs typeface="+mn-cs"/>
                <a:sym typeface="Wingdings" pitchFamily="2" charset="2"/>
              </a:rPr>
              <a:t>Zudem möchte ich von meiner Seite für die Vertraulichkeit jeglicher Informationen, die hier geteilt werden, garantieren und Sie darum bitten, dies ebenso handzuhaben. Können Sie dem so zustimmen?</a:t>
            </a:r>
          </a:p>
          <a:p>
            <a:pPr marL="0" lvl="0" indent="0">
              <a:buFont typeface="Wingdings" pitchFamily="2" charset="2"/>
              <a:buNone/>
            </a:pPr>
            <a:r>
              <a:rPr lang="de-DE" sz="1200" b="0" kern="1200" dirty="0">
                <a:solidFill>
                  <a:schemeClr val="tx1"/>
                </a:solidFill>
                <a:effectLst/>
                <a:latin typeface="+mn-lt"/>
                <a:ea typeface="+mn-ea"/>
                <a:cs typeface="+mn-cs"/>
                <a:sym typeface="Wingdings" pitchFamily="2" charset="2"/>
              </a:rPr>
              <a:t>Wenn im Laufe des Trainings Fragen auftauchen sollten, stellen Sie sie gerne! </a:t>
            </a:r>
          </a:p>
          <a:p>
            <a:pPr marL="0" lvl="0" indent="0">
              <a:buFont typeface="Wingdings" pitchFamily="2" charset="2"/>
              <a:buNone/>
            </a:pPr>
            <a:r>
              <a:rPr lang="de-DE" sz="1200" b="0" kern="1200" dirty="0">
                <a:solidFill>
                  <a:schemeClr val="tx1"/>
                </a:solidFill>
                <a:effectLst/>
                <a:latin typeface="+mn-lt"/>
                <a:ea typeface="+mn-ea"/>
                <a:cs typeface="+mn-cs"/>
                <a:sym typeface="Wingdings" pitchFamily="2" charset="2"/>
              </a:rPr>
              <a:t>Haben Sie noch weitere Punkte, die Sie hier gerne ergänzen würden?</a:t>
            </a:r>
          </a:p>
          <a:p>
            <a:pPr marL="0" lvl="0" indent="0">
              <a:buFont typeface="Wingdings" pitchFamily="2" charset="2"/>
              <a:buNone/>
            </a:pPr>
            <a:endParaRPr lang="de-DE" sz="1200" b="1" kern="1200" dirty="0">
              <a:solidFill>
                <a:schemeClr val="tx1"/>
              </a:solidFill>
              <a:effectLst/>
              <a:latin typeface="+mn-lt"/>
              <a:ea typeface="+mn-ea"/>
              <a:cs typeface="+mn-cs"/>
              <a:sym typeface="Wingdings" pitchFamily="2" charset="2"/>
            </a:endParaRPr>
          </a:p>
          <a:p>
            <a:pPr marL="0" lvl="0" indent="0">
              <a:buFont typeface="Wingdings" pitchFamily="2" charset="2"/>
              <a:buNone/>
            </a:pPr>
            <a:r>
              <a:rPr lang="de-DE" sz="1200" b="1" kern="1200" dirty="0">
                <a:solidFill>
                  <a:schemeClr val="tx1"/>
                </a:solidFill>
                <a:effectLst/>
                <a:latin typeface="+mn-lt"/>
                <a:ea typeface="+mn-ea"/>
                <a:cs typeface="+mn-cs"/>
                <a:sym typeface="Wingdings" pitchFamily="2" charset="2"/>
              </a:rPr>
              <a:t>Inhalt: </a:t>
            </a:r>
          </a:p>
          <a:p>
            <a:pPr marL="0" lvl="0" indent="0">
              <a:buFont typeface="Wingdings" pitchFamily="2" charset="2"/>
              <a:buNone/>
            </a:pPr>
            <a:r>
              <a:rPr lang="de-DE" sz="1200" kern="1200" dirty="0">
                <a:solidFill>
                  <a:schemeClr val="tx1"/>
                </a:solidFill>
                <a:effectLst/>
                <a:latin typeface="+mn-lt"/>
                <a:ea typeface="+mn-ea"/>
                <a:cs typeface="+mn-cs"/>
                <a:sym typeface="Wingdings" pitchFamily="2" charset="2"/>
              </a:rPr>
              <a:t>Rahmenbedingungen für das Training</a:t>
            </a:r>
          </a:p>
          <a:p>
            <a:pPr marL="742950" lvl="1" indent="-285750">
              <a:buFont typeface="Wingdings" pitchFamily="2" charset="2"/>
              <a:buChar char="à"/>
            </a:pPr>
            <a:endParaRPr lang="de-DE"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Hinweis: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t>Folie ggf. ausblenden bzw. an den Anfang setzen, wenn Sie sie einsetzen möchten. </a:t>
            </a:r>
          </a:p>
        </p:txBody>
      </p:sp>
      <p:sp>
        <p:nvSpPr>
          <p:cNvPr id="451" name="Foliennummernplatzhalter 3"/>
          <p:cNvSpPr/>
          <p:nvPr/>
        </p:nvSpPr>
        <p:spPr>
          <a:xfrm>
            <a:off x="3884760" y="8685360"/>
            <a:ext cx="2971080" cy="457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D0F72F09-AF3D-494C-90E7-0E97D7135E1C}" type="slidenum">
              <a:rPr lang="de-DE" sz="1200" b="0" strike="noStrike" spc="-1">
                <a:latin typeface="Times New Roman"/>
              </a:rPr>
              <a:t>22</a:t>
            </a:fld>
            <a:endParaRPr lang="de-DE" sz="1200" b="0" strike="noStrike" spc="-1">
              <a:latin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PlaceHolder 1"/>
          <p:cNvSpPr>
            <a:spLocks noGrp="1" noRot="1" noChangeAspect="1"/>
          </p:cNvSpPr>
          <p:nvPr>
            <p:ph type="sldImg"/>
          </p:nvPr>
        </p:nvSpPr>
        <p:spPr>
          <a:xfrm>
            <a:off x="685800" y="1143000"/>
            <a:ext cx="5486400" cy="3086100"/>
          </a:xfrm>
          <a:prstGeom prst="rect">
            <a:avLst/>
          </a:prstGeom>
        </p:spPr>
      </p:sp>
      <p:sp>
        <p:nvSpPr>
          <p:cNvPr id="453" name="PlaceHolder 2"/>
          <p:cNvSpPr>
            <a:spLocks noGrp="1"/>
          </p:cNvSpPr>
          <p:nvPr>
            <p:ph type="body"/>
          </p:nvPr>
        </p:nvSpPr>
        <p:spPr>
          <a:xfrm>
            <a:off x="685800" y="4400640"/>
            <a:ext cx="5485680" cy="3599640"/>
          </a:xfrm>
          <a:prstGeom prst="rect">
            <a:avLst/>
          </a:prstGeom>
        </p:spPr>
        <p:txBody>
          <a:bodyPr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Sprechtext Trainer_innen: </a:t>
            </a:r>
          </a:p>
          <a:p>
            <a:pPr lvl="0"/>
            <a:r>
              <a:rPr lang="de-CH" sz="1200" kern="1200" dirty="0">
                <a:solidFill>
                  <a:schemeClr val="tx1"/>
                </a:solidFill>
                <a:effectLst/>
                <a:latin typeface="+mn-lt"/>
                <a:ea typeface="+mn-ea"/>
                <a:cs typeface="+mn-cs"/>
              </a:rPr>
              <a:t>Ich würde Sie bitten, sich kurz vorzustellen. Dazu können Sie diese Leitfragen nutzen: </a:t>
            </a:r>
          </a:p>
          <a:p>
            <a:pPr lvl="0"/>
            <a:r>
              <a:rPr lang="de-DE" sz="1200" kern="1200" dirty="0">
                <a:solidFill>
                  <a:schemeClr val="tx1"/>
                </a:solidFill>
                <a:effectLst/>
                <a:latin typeface="+mn-lt"/>
                <a:ea typeface="+mn-ea"/>
                <a:cs typeface="+mn-cs"/>
              </a:rPr>
              <a:t>Wie lautet mein Name? (ggf. – falls für Gruppe schon passend: Welche Pronomen wähle ich?)</a:t>
            </a:r>
            <a:endParaRPr lang="de-DE" sz="16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Was sind mein beruflicher Hintergrund und meine aktuelle Funktion an meiner Arbeitsstelle?</a:t>
            </a:r>
            <a:endParaRPr lang="de-DE" sz="16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Was ist über mich als Person noch zu sagen? Ein Thema nach Wahl... (z.B. mein Kind ist heute das erste Mal in Betreuung oder der Pflegedienst kommt heute erstmalig zu meinen pflegebedürftigen Angehörigen etc., sodass ich ein bisschen unruhig bin...)</a:t>
            </a:r>
            <a:r>
              <a:rPr lang="de-DE" dirty="0">
                <a:effectLst/>
              </a:rPr>
              <a:t> </a:t>
            </a:r>
          </a:p>
          <a:p>
            <a:pPr lvl="1"/>
            <a:endParaRPr lang="de-D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effectLst/>
              </a:rPr>
              <a:t>Hinweis: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t>Sie können – auch wenn dies für einige Teilnehmende noch unbekannt sein sollte – die </a:t>
            </a:r>
            <a:r>
              <a:rPr lang="de-DE" b="0" dirty="0" err="1"/>
              <a:t>Pronomenfrage</a:t>
            </a:r>
            <a:r>
              <a:rPr lang="de-DE" b="0" dirty="0"/>
              <a:t> auch in der Vorstellung nutzen. Dazu ist möglicherweise eine Erklärung notwendig, beispielsweise indem Sie ihr eigenes Pronomen teilen und darauf hinweisen, dass es darum geht, Orientierung zu schaffen, wie über eine Person gesprochen wird bzw. sie es sich wünscht („er“, „sie“, etc. </a:t>
            </a:r>
            <a:r>
              <a:rPr lang="de-DE" b="0" dirty="0">
                <a:sym typeface="Wingdings" pitchFamily="2" charset="2"/>
              </a:rPr>
              <a:t> Beispiel: Dominic </a:t>
            </a:r>
            <a:r>
              <a:rPr lang="de-DE" b="0" dirty="0" err="1">
                <a:sym typeface="Wingdings" pitchFamily="2" charset="2"/>
              </a:rPr>
              <a:t>Frohn</a:t>
            </a:r>
            <a:r>
              <a:rPr lang="de-DE" b="0" dirty="0">
                <a:sym typeface="Wingdings" pitchFamily="2" charset="2"/>
              </a:rPr>
              <a:t> verwendet das Pronomen er, daher würde man beispielsweise sagen: „Dominic </a:t>
            </a:r>
            <a:r>
              <a:rPr lang="de-DE" b="0" dirty="0" err="1">
                <a:sym typeface="Wingdings" pitchFamily="2" charset="2"/>
              </a:rPr>
              <a:t>Frohn</a:t>
            </a:r>
            <a:r>
              <a:rPr lang="de-DE" b="0" dirty="0">
                <a:sym typeface="Wingdings" pitchFamily="2" charset="2"/>
              </a:rPr>
              <a:t> leitet das IDA. ‚Er‘ hat das Institut vor einigen Jahren gegründet.“</a:t>
            </a:r>
            <a:r>
              <a:rPr lang="de-DE" b="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t>Folie ggf. ausblenden bzw. an den Anfang setzen, wenn Sie sie einsetzen möchten. </a:t>
            </a:r>
          </a:p>
        </p:txBody>
      </p:sp>
      <p:sp>
        <p:nvSpPr>
          <p:cNvPr id="454" name="Foliennummernplatzhalter 3"/>
          <p:cNvSpPr/>
          <p:nvPr/>
        </p:nvSpPr>
        <p:spPr>
          <a:xfrm>
            <a:off x="3884760" y="8685360"/>
            <a:ext cx="2971080" cy="457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30EC6750-B121-49A0-A900-1C1846D469B9}" type="slidenum">
              <a:rPr lang="de-DE" sz="1200" b="0" strike="noStrike" spc="-1">
                <a:latin typeface="Times New Roman"/>
              </a:rPr>
              <a:t>23</a:t>
            </a:fld>
            <a:endParaRPr lang="de-DE" sz="1200" b="0" strike="noStrike" spc="-1">
              <a:latin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PlaceHolder 1"/>
          <p:cNvSpPr>
            <a:spLocks noGrp="1" noRot="1" noChangeAspect="1"/>
          </p:cNvSpPr>
          <p:nvPr>
            <p:ph type="sldImg"/>
          </p:nvPr>
        </p:nvSpPr>
        <p:spPr>
          <a:xfrm>
            <a:off x="685800" y="1143000"/>
            <a:ext cx="5486400" cy="3086100"/>
          </a:xfrm>
          <a:prstGeom prst="rect">
            <a:avLst/>
          </a:prstGeom>
        </p:spPr>
      </p:sp>
      <p:sp>
        <p:nvSpPr>
          <p:cNvPr id="456" name="PlaceHolder 2"/>
          <p:cNvSpPr>
            <a:spLocks noGrp="1"/>
          </p:cNvSpPr>
          <p:nvPr>
            <p:ph type="body"/>
          </p:nvPr>
        </p:nvSpPr>
        <p:spPr>
          <a:xfrm>
            <a:off x="685800" y="4400640"/>
            <a:ext cx="5485680" cy="3599640"/>
          </a:xfrm>
          <a:prstGeom prst="rect">
            <a:avLst/>
          </a:prstGeom>
        </p:spPr>
        <p:txBody>
          <a:bodyPr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a:t>Hinweis: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dirty="0">
                <a:effectLst/>
              </a:rPr>
              <a:t>Das Quiz können Sie zum Einstieg ins Thema LSBTIQ* nutzen. Sie finden es in der entsprechenden PDF-Datei.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dirty="0"/>
              <a:t>Folie ggf. ausblenden bzw. an den Anfang setzen, wenn Sie sie einsetzen möchten. </a:t>
            </a:r>
          </a:p>
          <a:p>
            <a:pPr lvl="0"/>
            <a:endParaRPr lang="de-DE" sz="2000" dirty="0">
              <a:effectLst/>
            </a:endParaRPr>
          </a:p>
        </p:txBody>
      </p:sp>
      <p:sp>
        <p:nvSpPr>
          <p:cNvPr id="457" name="Foliennummernplatzhalter 3"/>
          <p:cNvSpPr/>
          <p:nvPr/>
        </p:nvSpPr>
        <p:spPr>
          <a:xfrm>
            <a:off x="3884760" y="8685360"/>
            <a:ext cx="2971080" cy="457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8DDBF6AC-A04B-4EA4-941C-FD58DCA9648D}" type="slidenum">
              <a:rPr lang="de-DE" sz="1200" b="0" strike="noStrike" spc="-1">
                <a:latin typeface="Times New Roman"/>
              </a:rPr>
              <a:t>24</a:t>
            </a:fld>
            <a:endParaRPr lang="de-DE" sz="1200" b="0" strike="noStrike" spc="-1">
              <a:latin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PlaceHolder 1"/>
          <p:cNvSpPr>
            <a:spLocks noGrp="1" noRot="1" noChangeAspect="1"/>
          </p:cNvSpPr>
          <p:nvPr>
            <p:ph type="sldImg"/>
          </p:nvPr>
        </p:nvSpPr>
        <p:spPr>
          <a:xfrm>
            <a:off x="685800" y="1143000"/>
            <a:ext cx="5486400" cy="3086100"/>
          </a:xfrm>
          <a:prstGeom prst="rect">
            <a:avLst/>
          </a:prstGeom>
        </p:spPr>
      </p:sp>
      <p:sp>
        <p:nvSpPr>
          <p:cNvPr id="459" name="PlaceHolder 2"/>
          <p:cNvSpPr>
            <a:spLocks noGrp="1"/>
          </p:cNvSpPr>
          <p:nvPr>
            <p:ph type="body"/>
          </p:nvPr>
        </p:nvSpPr>
        <p:spPr>
          <a:xfrm>
            <a:off x="685800" y="4400640"/>
            <a:ext cx="5485680" cy="3599640"/>
          </a:xfrm>
          <a:prstGeom prst="rect">
            <a:avLst/>
          </a:prstGeom>
        </p:spPr>
        <p:txBody>
          <a:bodyPr lIns="0" tIns="0" rIns="0" bIns="0">
            <a:noAutofit/>
          </a:bodyPr>
          <a:lstStyle/>
          <a:p>
            <a:r>
              <a:rPr lang="de-CH" sz="1200" b="1" kern="1200" dirty="0">
                <a:solidFill>
                  <a:schemeClr val="tx1"/>
                </a:solidFill>
                <a:effectLst/>
                <a:latin typeface="+mn-lt"/>
                <a:ea typeface="+mn-ea"/>
                <a:cs typeface="+mn-cs"/>
              </a:rPr>
              <a:t>Sprechtext Trainer_innen: </a:t>
            </a: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kern="1200" dirty="0">
                <a:solidFill>
                  <a:schemeClr val="tx1"/>
                </a:solidFill>
                <a:effectLst/>
                <a:latin typeface="+mn-lt"/>
                <a:ea typeface="+mn-ea"/>
                <a:cs typeface="+mn-cs"/>
              </a:rPr>
              <a:t>Zum Abschluss möchte ich Sie zu einem kurzen Feedback einladen. </a:t>
            </a:r>
          </a:p>
          <a:p>
            <a:r>
              <a:rPr lang="de-CH" sz="1200" kern="1200" dirty="0">
                <a:solidFill>
                  <a:schemeClr val="tx1"/>
                </a:solidFill>
                <a:effectLst/>
                <a:latin typeface="+mn-lt"/>
                <a:ea typeface="+mn-ea"/>
                <a:cs typeface="+mn-cs"/>
              </a:rPr>
              <a:t>Auf einer Skala von 1 bis 10 (wenn 1 sehr schlecht/gering und 10 sehr gut/hoch sind)...</a:t>
            </a:r>
            <a:endParaRPr lang="de-DE" sz="1600" kern="1200" dirty="0">
              <a:solidFill>
                <a:schemeClr val="tx1"/>
              </a:solidFill>
              <a:effectLst/>
              <a:latin typeface="+mn-lt"/>
              <a:ea typeface="+mn-ea"/>
              <a:cs typeface="+mn-cs"/>
            </a:endParaRPr>
          </a:p>
          <a:p>
            <a:pPr lvl="1"/>
            <a:r>
              <a:rPr lang="de-CH" sz="1200" kern="1200" dirty="0">
                <a:solidFill>
                  <a:schemeClr val="tx1"/>
                </a:solidFill>
                <a:effectLst/>
                <a:latin typeface="+mn-lt"/>
                <a:ea typeface="+mn-ea"/>
                <a:cs typeface="+mn-cs"/>
              </a:rPr>
              <a:t>Wie zufrieden mit bin ich mit den Inhalten des heutigen Trainings? (ggf. Farbe 1)</a:t>
            </a:r>
            <a:endParaRPr lang="de-DE" sz="1600" kern="1200" dirty="0">
              <a:solidFill>
                <a:schemeClr val="tx1"/>
              </a:solidFill>
              <a:effectLst/>
              <a:latin typeface="+mn-lt"/>
              <a:ea typeface="+mn-ea"/>
              <a:cs typeface="+mn-cs"/>
            </a:endParaRPr>
          </a:p>
          <a:p>
            <a:pPr lvl="1"/>
            <a:r>
              <a:rPr lang="de-CH" sz="1200" kern="1200" dirty="0">
                <a:solidFill>
                  <a:schemeClr val="tx1"/>
                </a:solidFill>
                <a:effectLst/>
                <a:latin typeface="+mn-lt"/>
                <a:ea typeface="+mn-ea"/>
                <a:cs typeface="+mn-cs"/>
              </a:rPr>
              <a:t>Wie anregend waren die Informationen aus den Videos für mich? (ggf. Farbe 2)</a:t>
            </a:r>
            <a:endParaRPr lang="de-DE" sz="1600" kern="1200" dirty="0">
              <a:solidFill>
                <a:schemeClr val="tx1"/>
              </a:solidFill>
              <a:effectLst/>
              <a:latin typeface="+mn-lt"/>
              <a:ea typeface="+mn-ea"/>
              <a:cs typeface="+mn-cs"/>
            </a:endParaRPr>
          </a:p>
          <a:p>
            <a:pPr lvl="1"/>
            <a:r>
              <a:rPr lang="de-CH" sz="1200" kern="1200" dirty="0">
                <a:solidFill>
                  <a:schemeClr val="tx1"/>
                </a:solidFill>
                <a:effectLst/>
                <a:latin typeface="+mn-lt"/>
                <a:ea typeface="+mn-ea"/>
                <a:cs typeface="+mn-cs"/>
              </a:rPr>
              <a:t>Wie ist meine Lust, mich weiter mit dem Thema auseinanderzusetzen? (ggf. Farbe 3)</a:t>
            </a:r>
            <a:endParaRPr lang="de-DE"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Hinweis: </a:t>
            </a: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kern="1200" dirty="0">
                <a:solidFill>
                  <a:schemeClr val="tx1"/>
                </a:solidFill>
                <a:effectLst/>
                <a:latin typeface="+mn-lt"/>
                <a:ea typeface="+mn-ea"/>
                <a:cs typeface="+mn-cs"/>
              </a:rPr>
              <a:t>Je nachdem, ob Sie die Module direkt aufeinander aufbauend in einem Termin realisieren oder getrennt durchführen, besteht noch die Option einer Feedback-Einheit, sofern die Zeit es ermöglicht und es zur spezifischen Gruppe passt, dies als Vorschlag für eine solche Einheit zum Basismodul.</a:t>
            </a:r>
          </a:p>
          <a:p>
            <a:r>
              <a:rPr lang="de-CH" sz="1200" kern="1200" dirty="0">
                <a:solidFill>
                  <a:schemeClr val="tx1"/>
                </a:solidFill>
                <a:effectLst/>
                <a:latin typeface="+mn-lt"/>
                <a:ea typeface="+mn-ea"/>
                <a:cs typeface="+mn-cs"/>
              </a:rPr>
              <a:t>Je nach Zeit alternativ möglich:</a:t>
            </a:r>
            <a:endParaRPr lang="de-DE"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Skalierung mit Bodenankern auf dem Boden, unterstützt durch drei unterschiedlich farbige Moderationskarten pro </a:t>
            </a:r>
            <a:r>
              <a:rPr lang="de-CH" sz="1200" kern="1200" dirty="0" err="1">
                <a:solidFill>
                  <a:schemeClr val="tx1"/>
                </a:solidFill>
                <a:effectLst/>
                <a:latin typeface="+mn-lt"/>
                <a:ea typeface="+mn-ea"/>
                <a:cs typeface="+mn-cs"/>
              </a:rPr>
              <a:t>Teilnehmer_in</a:t>
            </a:r>
            <a:r>
              <a:rPr lang="de-CH" sz="1200" kern="1200" dirty="0">
                <a:solidFill>
                  <a:schemeClr val="tx1"/>
                </a:solidFill>
                <a:effectLst/>
                <a:latin typeface="+mn-lt"/>
                <a:ea typeface="+mn-ea"/>
                <a:cs typeface="+mn-cs"/>
              </a:rPr>
              <a:t>. Die Teilnehmenden stellen sich für die einzeln nacheinander gestellten Fragen einmal kurz auf und legen die Moderationskarte der entsprechenden Farbe pro Frage ab, dann die nächste Frage...</a:t>
            </a:r>
            <a:br>
              <a:rPr lang="de-CH" sz="1200" kern="1200" dirty="0">
                <a:solidFill>
                  <a:schemeClr val="tx1"/>
                </a:solidFill>
                <a:effectLst/>
                <a:latin typeface="+mn-lt"/>
                <a:ea typeface="+mn-ea"/>
                <a:cs typeface="+mn-cs"/>
              </a:rPr>
            </a:br>
            <a:r>
              <a:rPr lang="de-CH" sz="1200" kern="1200" dirty="0">
                <a:solidFill>
                  <a:schemeClr val="tx1"/>
                </a:solidFill>
                <a:effectLst/>
                <a:latin typeface="+mn-lt"/>
                <a:ea typeface="+mn-ea"/>
                <a:cs typeface="+mn-cs"/>
              </a:rPr>
              <a:t>Bei virtueller Durchführung kann dies auch in einem digitalen Tool als live Abstimmung umgesetzt werden.</a:t>
            </a:r>
            <a:endParaRPr lang="de-D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t>Folie ggf. ausblenden bzw. an den Anfang setzen, wenn Sie sie einsetzen möchten. </a:t>
            </a:r>
          </a:p>
        </p:txBody>
      </p:sp>
      <p:sp>
        <p:nvSpPr>
          <p:cNvPr id="460" name="Foliennummernplatzhalter 3"/>
          <p:cNvSpPr/>
          <p:nvPr/>
        </p:nvSpPr>
        <p:spPr>
          <a:xfrm>
            <a:off x="3884760" y="8685360"/>
            <a:ext cx="2971080" cy="457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672F10B5-25D2-43AE-A44C-A15DA81EB280}" type="slidenum">
              <a:rPr lang="de-DE" sz="1200" b="0" strike="noStrike" spc="-1">
                <a:latin typeface="Times New Roman"/>
              </a:rPr>
              <a:t>25</a:t>
            </a:fld>
            <a:endParaRPr lang="de-DE" sz="1200" b="0" strike="noStrike" spc="-1">
              <a:latin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PlaceHolder 1"/>
          <p:cNvSpPr>
            <a:spLocks noGrp="1" noRot="1" noChangeAspect="1"/>
          </p:cNvSpPr>
          <p:nvPr>
            <p:ph type="sldImg"/>
          </p:nvPr>
        </p:nvSpPr>
        <p:spPr>
          <a:xfrm>
            <a:off x="685800" y="1143000"/>
            <a:ext cx="5486400" cy="3086100"/>
          </a:xfrm>
          <a:prstGeom prst="rect">
            <a:avLst/>
          </a:prstGeom>
        </p:spPr>
      </p:sp>
      <p:sp>
        <p:nvSpPr>
          <p:cNvPr id="462" name="PlaceHolder 2"/>
          <p:cNvSpPr>
            <a:spLocks noGrp="1"/>
          </p:cNvSpPr>
          <p:nvPr>
            <p:ph type="body"/>
          </p:nvPr>
        </p:nvSpPr>
        <p:spPr>
          <a:xfrm>
            <a:off x="685800" y="4400640"/>
            <a:ext cx="5485680" cy="3599640"/>
          </a:xfrm>
          <a:prstGeom prst="rect">
            <a:avLst/>
          </a:prstGeom>
        </p:spPr>
        <p:txBody>
          <a:bodyPr lIns="0" tIns="0" rIns="0" bIns="0">
            <a:noAutofit/>
          </a:bodyPr>
          <a:lstStyle/>
          <a:p>
            <a:pPr marL="216000" indent="-215640">
              <a:lnSpc>
                <a:spcPct val="100000"/>
              </a:lnSpc>
              <a:tabLst>
                <a:tab pos="0" algn="l"/>
              </a:tabLst>
            </a:pPr>
            <a:endParaRPr lang="de-DE" sz="2000" b="0" strike="noStrike" spc="-1" dirty="0">
              <a:latin typeface="Arial"/>
            </a:endParaRPr>
          </a:p>
        </p:txBody>
      </p:sp>
      <p:sp>
        <p:nvSpPr>
          <p:cNvPr id="463" name="Foliennummernplatzhalter 3"/>
          <p:cNvSpPr/>
          <p:nvPr/>
        </p:nvSpPr>
        <p:spPr>
          <a:xfrm>
            <a:off x="3884760" y="8685360"/>
            <a:ext cx="2971080" cy="457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F0260F8F-B1BE-4018-9D79-91668DB4A7E7}" type="slidenum">
              <a:rPr lang="de-DE" sz="1200" b="0" strike="noStrike" spc="-1">
                <a:latin typeface="Times New Roman"/>
              </a:rPr>
              <a:t>26</a:t>
            </a:fld>
            <a:endParaRPr lang="de-DE" sz="12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PlaceHolder 1"/>
          <p:cNvSpPr>
            <a:spLocks noGrp="1" noRot="1" noChangeAspect="1"/>
          </p:cNvSpPr>
          <p:nvPr>
            <p:ph type="sldImg"/>
          </p:nvPr>
        </p:nvSpPr>
        <p:spPr>
          <a:xfrm>
            <a:off x="685800" y="1143000"/>
            <a:ext cx="5486400" cy="3086100"/>
          </a:xfrm>
          <a:prstGeom prst="rect">
            <a:avLst/>
          </a:prstGeom>
        </p:spPr>
      </p:sp>
      <p:sp>
        <p:nvSpPr>
          <p:cNvPr id="393" name="PlaceHolder 2"/>
          <p:cNvSpPr>
            <a:spLocks noGrp="1"/>
          </p:cNvSpPr>
          <p:nvPr>
            <p:ph type="body"/>
          </p:nvPr>
        </p:nvSpPr>
        <p:spPr>
          <a:xfrm>
            <a:off x="685800" y="4400640"/>
            <a:ext cx="5485680" cy="3599640"/>
          </a:xfrm>
          <a:prstGeom prst="rect">
            <a:avLst/>
          </a:prstGeom>
        </p:spPr>
        <p:txBody>
          <a:bodyPr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a:t>Sprechtext Trainer_innen: </a:t>
            </a:r>
          </a:p>
          <a:p>
            <a:pPr marL="0" indent="0">
              <a:buFontTx/>
              <a:buNone/>
            </a:pPr>
            <a:r>
              <a:rPr lang="de-DE" sz="2000" dirty="0"/>
              <a:t>Das Kapitel 1 beschäftigt sich mit dem Thema Diversity, also Vielfalt, und ihrer Relevanz im Unternehmen.</a:t>
            </a:r>
          </a:p>
        </p:txBody>
      </p:sp>
      <p:sp>
        <p:nvSpPr>
          <p:cNvPr id="394" name="Foliennummernplatzhalter 3"/>
          <p:cNvSpPr/>
          <p:nvPr/>
        </p:nvSpPr>
        <p:spPr>
          <a:xfrm>
            <a:off x="3884760" y="8685360"/>
            <a:ext cx="2971080" cy="457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A8E14252-1420-4D20-82DA-23F4D51833D4}" type="slidenum">
              <a:rPr lang="de-DE" sz="1200" b="0" strike="noStrike" spc="-1">
                <a:latin typeface="Times New Roman"/>
              </a:rPr>
              <a:t>3</a:t>
            </a:fld>
            <a:endParaRPr lang="de-DE" sz="12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PlaceHolder 1"/>
          <p:cNvSpPr>
            <a:spLocks noGrp="1" noRot="1" noChangeAspect="1"/>
          </p:cNvSpPr>
          <p:nvPr>
            <p:ph type="sldImg"/>
          </p:nvPr>
        </p:nvSpPr>
        <p:spPr>
          <a:xfrm>
            <a:off x="685800" y="1143000"/>
            <a:ext cx="5486400" cy="3086100"/>
          </a:xfrm>
          <a:prstGeom prst="rect">
            <a:avLst/>
          </a:prstGeom>
        </p:spPr>
      </p:sp>
      <p:sp>
        <p:nvSpPr>
          <p:cNvPr id="396" name="PlaceHolder 2"/>
          <p:cNvSpPr>
            <a:spLocks noGrp="1"/>
          </p:cNvSpPr>
          <p:nvPr>
            <p:ph type="body"/>
          </p:nvPr>
        </p:nvSpPr>
        <p:spPr>
          <a:xfrm>
            <a:off x="685800" y="4400640"/>
            <a:ext cx="5485680" cy="3599640"/>
          </a:xfrm>
          <a:prstGeom prst="rect">
            <a:avLst/>
          </a:prstGeom>
        </p:spPr>
        <p:txBody>
          <a:bodyPr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a:t>Sprechtext Trainer_innen: </a:t>
            </a:r>
            <a:endParaRPr lang="de-DE" sz="2000" dirty="0"/>
          </a:p>
          <a:p>
            <a:r>
              <a:rPr lang="de-DE" sz="2000" b="0" i="0" u="none" strike="noStrike" kern="1200" baseline="0" dirty="0">
                <a:solidFill>
                  <a:schemeClr val="tx1"/>
                </a:solidFill>
                <a:latin typeface="Arial" charset="0"/>
                <a:ea typeface="ＭＳ Ｐゴシック" charset="0"/>
                <a:cs typeface="+mn-cs"/>
              </a:rPr>
              <a:t>Diversity (Vielfalt) bezeichnet die Gemeinsamkeiten und Unterschiede zwischen uns. Dieses Video bietet einen Überblick über das Thema Diversity und der Bedeutung für Unternehmen.</a:t>
            </a:r>
            <a:endParaRPr lang="de-DE" sz="2000" kern="1200" dirty="0">
              <a:solidFill>
                <a:schemeClr val="tx1"/>
              </a:solidFill>
              <a:effectLst/>
              <a:latin typeface="+mn-lt"/>
              <a:ea typeface="+mn-ea"/>
              <a:cs typeface="+mn-cs"/>
            </a:endParaRPr>
          </a:p>
          <a:p>
            <a:endParaRPr lang="de-DE" sz="2000" kern="1200" dirty="0">
              <a:solidFill>
                <a:schemeClr val="tx1"/>
              </a:solidFill>
              <a:effectLst/>
              <a:latin typeface="+mn-lt"/>
              <a:ea typeface="+mn-ea"/>
              <a:cs typeface="+mn-cs"/>
            </a:endParaRPr>
          </a:p>
          <a:p>
            <a:r>
              <a:rPr lang="de-DE" sz="2000" b="1" kern="1200" dirty="0">
                <a:solidFill>
                  <a:schemeClr val="tx1"/>
                </a:solidFill>
                <a:effectLst/>
                <a:latin typeface="+mn-lt"/>
                <a:ea typeface="+mn-ea"/>
                <a:cs typeface="+mn-cs"/>
              </a:rPr>
              <a:t>Inhalt: </a:t>
            </a:r>
          </a:p>
          <a:p>
            <a:r>
              <a:rPr lang="de-DE" sz="2000" kern="1200" dirty="0">
                <a:solidFill>
                  <a:schemeClr val="tx1"/>
                </a:solidFill>
                <a:effectLst/>
                <a:latin typeface="+mn-lt"/>
                <a:ea typeface="+mn-ea"/>
                <a:cs typeface="+mn-cs"/>
              </a:rPr>
              <a:t>Video Diversity: Das Allgemeine Gleichbehandlungsgesetz (AGG) &amp; Diversity</a:t>
            </a:r>
            <a:r>
              <a:rPr lang="de-DE" sz="2800" kern="1200" dirty="0">
                <a:solidFill>
                  <a:schemeClr val="tx1"/>
                </a:solidFill>
                <a:effectLst/>
                <a:latin typeface="+mn-lt"/>
                <a:ea typeface="+mn-ea"/>
                <a:cs typeface="+mn-cs"/>
              </a:rPr>
              <a:t>, </a:t>
            </a:r>
            <a:r>
              <a:rPr lang="de-DE" sz="2000" kern="1200" dirty="0">
                <a:solidFill>
                  <a:schemeClr val="tx1"/>
                </a:solidFill>
                <a:effectLst/>
                <a:latin typeface="+mn-lt"/>
                <a:ea typeface="+mn-ea"/>
                <a:cs typeface="+mn-cs"/>
              </a:rPr>
              <a:t>Handlungs- und Gestaltungsmöglichkeiten (Definition von  Handlungs- und Gestaltungsmöglichkeiten, Konstruktive Auseinandersetzung mit Handlungs- und Gestaltungsmöglichkeiten)</a:t>
            </a:r>
            <a:r>
              <a:rPr lang="de-DE" sz="2800" kern="1200" dirty="0">
                <a:solidFill>
                  <a:schemeClr val="tx1"/>
                </a:solidFill>
                <a:effectLst/>
                <a:latin typeface="+mn-lt"/>
                <a:ea typeface="+mn-ea"/>
                <a:cs typeface="+mn-cs"/>
              </a:rPr>
              <a:t>, </a:t>
            </a:r>
            <a:r>
              <a:rPr lang="de-DE" sz="2000" kern="1200" dirty="0">
                <a:solidFill>
                  <a:schemeClr val="tx1"/>
                </a:solidFill>
                <a:effectLst/>
                <a:latin typeface="+mn-lt"/>
                <a:ea typeface="+mn-ea"/>
                <a:cs typeface="+mn-cs"/>
              </a:rPr>
              <a:t>Das Prinzip der Solidarität</a:t>
            </a:r>
          </a:p>
          <a:p>
            <a:endParaRPr lang="de-DE" sz="2000" kern="1200" dirty="0">
              <a:solidFill>
                <a:schemeClr val="tx1"/>
              </a:solidFill>
              <a:effectLst/>
              <a:latin typeface="+mn-lt"/>
              <a:ea typeface="+mn-ea"/>
              <a:cs typeface="+mn-cs"/>
            </a:endParaRPr>
          </a:p>
          <a:p>
            <a:r>
              <a:rPr lang="de-DE" sz="2000" b="1" kern="1200" dirty="0">
                <a:solidFill>
                  <a:schemeClr val="tx1"/>
                </a:solidFill>
                <a:effectLst/>
                <a:latin typeface="+mn-lt"/>
                <a:ea typeface="+mn-ea"/>
                <a:cs typeface="+mn-cs"/>
              </a:rPr>
              <a:t>Hinweis: </a:t>
            </a:r>
          </a:p>
          <a:p>
            <a:r>
              <a:rPr lang="de-DE" sz="1200" b="0" i="0" u="none" strike="noStrike" kern="1200" dirty="0">
                <a:solidFill>
                  <a:schemeClr val="tx1"/>
                </a:solidFill>
                <a:effectLst/>
                <a:latin typeface="+mn-lt"/>
                <a:ea typeface="+mn-ea"/>
                <a:cs typeface="+mn-cs"/>
              </a:rPr>
              <a:t>Um das Video zu starten einfach weiter klicken oder am unteren Rand der Folie auf Play klicken.</a:t>
            </a:r>
            <a:endParaRPr lang="de-DE" sz="2800" kern="1200" dirty="0">
              <a:solidFill>
                <a:schemeClr val="tx1"/>
              </a:solidFill>
              <a:effectLst/>
              <a:latin typeface="+mn-lt"/>
              <a:ea typeface="+mn-ea"/>
              <a:cs typeface="+mn-cs"/>
            </a:endParaRPr>
          </a:p>
          <a:p>
            <a:endParaRPr lang="de-DE" sz="2000" dirty="0"/>
          </a:p>
        </p:txBody>
      </p:sp>
      <p:sp>
        <p:nvSpPr>
          <p:cNvPr id="397" name="Foliennummernplatzhalter 3"/>
          <p:cNvSpPr/>
          <p:nvPr/>
        </p:nvSpPr>
        <p:spPr>
          <a:xfrm>
            <a:off x="3884760" y="8685360"/>
            <a:ext cx="2971080" cy="457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AFC42779-6FA6-4B43-9B93-1526FB50F7B7}" type="slidenum">
              <a:rPr lang="de-DE" sz="1200" b="0" strike="noStrike" spc="-1">
                <a:latin typeface="Times New Roman"/>
              </a:rPr>
              <a:t>4</a:t>
            </a:fld>
            <a:endParaRPr lang="de-DE" sz="1200" b="0" strike="noStrike" spc="-1">
              <a:latin typeface="Arial"/>
            </a:endParaRPr>
          </a:p>
        </p:txBody>
      </p:sp>
    </p:spTree>
    <p:extLst>
      <p:ext uri="{BB962C8B-B14F-4D97-AF65-F5344CB8AC3E}">
        <p14:creationId xmlns:p14="http://schemas.microsoft.com/office/powerpoint/2010/main" val="3807473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PlaceHolder 1"/>
          <p:cNvSpPr>
            <a:spLocks noGrp="1" noRot="1" noChangeAspect="1"/>
          </p:cNvSpPr>
          <p:nvPr>
            <p:ph type="sldImg"/>
          </p:nvPr>
        </p:nvSpPr>
        <p:spPr>
          <a:xfrm>
            <a:off x="685800" y="1143000"/>
            <a:ext cx="5486400" cy="3086100"/>
          </a:xfrm>
          <a:prstGeom prst="rect">
            <a:avLst/>
          </a:prstGeom>
        </p:spPr>
      </p:sp>
      <p:sp>
        <p:nvSpPr>
          <p:cNvPr id="399" name="PlaceHolder 2"/>
          <p:cNvSpPr>
            <a:spLocks noGrp="1"/>
          </p:cNvSpPr>
          <p:nvPr>
            <p:ph type="body"/>
          </p:nvPr>
        </p:nvSpPr>
        <p:spPr>
          <a:xfrm>
            <a:off x="685800" y="4400640"/>
            <a:ext cx="5485680" cy="3599640"/>
          </a:xfrm>
          <a:prstGeom prst="rect">
            <a:avLst/>
          </a:prstGeom>
        </p:spPr>
        <p:txBody>
          <a:bodyPr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Sprechtext Trainer_innen: </a:t>
            </a:r>
            <a:endParaRPr lang="de-DE" dirty="0"/>
          </a:p>
          <a:p>
            <a:r>
              <a:rPr lang="de-DE" sz="1200" b="0" kern="1200" dirty="0">
                <a:solidFill>
                  <a:schemeClr val="tx1"/>
                </a:solidFill>
                <a:effectLst/>
                <a:latin typeface="+mn-lt"/>
                <a:ea typeface="+mn-ea"/>
                <a:cs typeface="+mn-cs"/>
              </a:rPr>
              <a:t>Nachdem Sie nun das Video zum Einstieg ins Thema Diversity gesehen haben, interessieren mich Ihre Gedanken zum Video. Was war neu für Sie? Was hat Sie überrascht? Welche Gedanken gehen Ihnen nun durch den Kopf?</a:t>
            </a:r>
          </a:p>
          <a:p>
            <a:endParaRPr lang="de-DE" sz="1200" b="1" kern="1200" dirty="0">
              <a:solidFill>
                <a:schemeClr val="tx1"/>
              </a:solidFill>
              <a:effectLst/>
              <a:latin typeface="+mn-lt"/>
              <a:ea typeface="+mn-ea"/>
              <a:cs typeface="+mn-cs"/>
            </a:endParaRPr>
          </a:p>
          <a:p>
            <a:r>
              <a:rPr lang="de-DE" sz="1200" b="1" kern="1200" dirty="0">
                <a:solidFill>
                  <a:schemeClr val="tx1"/>
                </a:solidFill>
                <a:effectLst/>
                <a:latin typeface="+mn-lt"/>
                <a:ea typeface="+mn-ea"/>
                <a:cs typeface="+mn-cs"/>
              </a:rPr>
              <a:t>Inhalt: </a:t>
            </a:r>
          </a:p>
          <a:p>
            <a:r>
              <a:rPr lang="de-DE" sz="1200" kern="1200" dirty="0">
                <a:solidFill>
                  <a:schemeClr val="tx1"/>
                </a:solidFill>
                <a:effectLst/>
                <a:latin typeface="+mn-lt"/>
                <a:ea typeface="+mn-ea"/>
                <a:cs typeface="+mn-cs"/>
              </a:rPr>
              <a:t>Reflexion im Plenum</a:t>
            </a:r>
            <a:endParaRPr lang="de-DE" sz="1600" kern="1200" dirty="0">
              <a:solidFill>
                <a:schemeClr val="tx1"/>
              </a:solidFill>
              <a:effectLst/>
              <a:latin typeface="+mn-lt"/>
              <a:ea typeface="+mn-ea"/>
              <a:cs typeface="+mn-cs"/>
            </a:endParaRPr>
          </a:p>
          <a:p>
            <a:endParaRPr lang="de-DE" dirty="0"/>
          </a:p>
        </p:txBody>
      </p:sp>
      <p:sp>
        <p:nvSpPr>
          <p:cNvPr id="400" name="Foliennummernplatzhalter 3"/>
          <p:cNvSpPr/>
          <p:nvPr/>
        </p:nvSpPr>
        <p:spPr>
          <a:xfrm>
            <a:off x="3884760" y="8685360"/>
            <a:ext cx="2971080" cy="457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027AF3A0-4451-4143-81A8-272C6068AD1B}" type="slidenum">
              <a:rPr lang="de-DE" sz="1200" b="0" strike="noStrike" spc="-1">
                <a:latin typeface="Times New Roman"/>
              </a:rPr>
              <a:t>5</a:t>
            </a:fld>
            <a:endParaRPr lang="de-DE" sz="120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PlaceHolder 1"/>
          <p:cNvSpPr>
            <a:spLocks noGrp="1" noRot="1" noChangeAspect="1"/>
          </p:cNvSpPr>
          <p:nvPr>
            <p:ph type="sldImg"/>
          </p:nvPr>
        </p:nvSpPr>
        <p:spPr>
          <a:xfrm>
            <a:off x="685800" y="1143000"/>
            <a:ext cx="5486400" cy="3086100"/>
          </a:xfrm>
          <a:prstGeom prst="rect">
            <a:avLst/>
          </a:prstGeom>
        </p:spPr>
      </p:sp>
      <p:sp>
        <p:nvSpPr>
          <p:cNvPr id="402" name="PlaceHolder 2"/>
          <p:cNvSpPr>
            <a:spLocks noGrp="1"/>
          </p:cNvSpPr>
          <p:nvPr>
            <p:ph type="body"/>
          </p:nvPr>
        </p:nvSpPr>
        <p:spPr>
          <a:xfrm>
            <a:off x="685800" y="4400640"/>
            <a:ext cx="5485680" cy="3599640"/>
          </a:xfrm>
          <a:prstGeom prst="rect">
            <a:avLst/>
          </a:prstGeom>
        </p:spPr>
        <p:txBody>
          <a:bodyPr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a:t>Sprechtext Trainer_innen: </a:t>
            </a:r>
            <a:endParaRPr lang="de-DE" sz="2000" dirty="0"/>
          </a:p>
          <a:p>
            <a:r>
              <a:rPr lang="de-DE" sz="2000" b="0" kern="1200" dirty="0">
                <a:solidFill>
                  <a:schemeClr val="tx1"/>
                </a:solidFill>
                <a:effectLst/>
                <a:latin typeface="+mn-lt"/>
                <a:ea typeface="+mn-ea"/>
                <a:cs typeface="+mn-cs"/>
              </a:rPr>
              <a:t>Die Inhalte dieses Kapitels wollen wir nun mit dieser interaktiven Einheit „Ein Schritt nach vorn“ weiter vertiefen. Dafür können Sie das Arbeitsblatt 1 verwenden. </a:t>
            </a:r>
          </a:p>
          <a:p>
            <a:endParaRPr lang="de-DE" sz="2000" b="1" dirty="0"/>
          </a:p>
          <a:p>
            <a:r>
              <a:rPr lang="de-DE" sz="2000" b="1" dirty="0"/>
              <a:t>Inhalt: </a:t>
            </a:r>
          </a:p>
          <a:p>
            <a:r>
              <a:rPr lang="de-DE" sz="2000" b="0" dirty="0"/>
              <a:t>AB 1</a:t>
            </a:r>
          </a:p>
          <a:p>
            <a:endParaRPr lang="de-DE" sz="2000" b="1" dirty="0"/>
          </a:p>
          <a:p>
            <a:r>
              <a:rPr lang="de-DE" sz="2000" b="1" dirty="0"/>
              <a:t>Hinweis:</a:t>
            </a:r>
          </a:p>
          <a:p>
            <a:r>
              <a:rPr lang="de-DE" sz="2000" dirty="0"/>
              <a:t>Je nach Auswahl der Einheit die jeweils andere Folie (zum Arbeitsblatt 1 bzw. 2) ausblenden. </a:t>
            </a:r>
          </a:p>
        </p:txBody>
      </p:sp>
      <p:sp>
        <p:nvSpPr>
          <p:cNvPr id="403" name="Foliennummernplatzhalter 3"/>
          <p:cNvSpPr/>
          <p:nvPr/>
        </p:nvSpPr>
        <p:spPr>
          <a:xfrm>
            <a:off x="3884760" y="8685360"/>
            <a:ext cx="2971080" cy="457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44AE267B-0433-410F-BD27-85006F4102CF}" type="slidenum">
              <a:rPr lang="de-DE" sz="1200" b="0" strike="noStrike" spc="-1">
                <a:latin typeface="Times New Roman"/>
              </a:rPr>
              <a:t>6</a:t>
            </a:fld>
            <a:endParaRPr lang="de-DE" sz="1200" b="0" strike="noStrike" spc="-1">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PlaceHolder 1"/>
          <p:cNvSpPr>
            <a:spLocks noGrp="1" noRot="1" noChangeAspect="1"/>
          </p:cNvSpPr>
          <p:nvPr>
            <p:ph type="sldImg"/>
          </p:nvPr>
        </p:nvSpPr>
        <p:spPr>
          <a:xfrm>
            <a:off x="685800" y="1143000"/>
            <a:ext cx="5486400" cy="3086100"/>
          </a:xfrm>
          <a:prstGeom prst="rect">
            <a:avLst/>
          </a:prstGeom>
        </p:spPr>
      </p:sp>
      <p:sp>
        <p:nvSpPr>
          <p:cNvPr id="408" name="PlaceHolder 2"/>
          <p:cNvSpPr>
            <a:spLocks noGrp="1"/>
          </p:cNvSpPr>
          <p:nvPr>
            <p:ph type="body"/>
          </p:nvPr>
        </p:nvSpPr>
        <p:spPr>
          <a:xfrm>
            <a:off x="685800" y="4400640"/>
            <a:ext cx="5485680" cy="3599640"/>
          </a:xfrm>
          <a:prstGeom prst="rect">
            <a:avLst/>
          </a:prstGeom>
        </p:spPr>
        <p:txBody>
          <a:bodyPr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a:t>Sprechtext Trainer_innen: </a:t>
            </a:r>
            <a:endParaRPr lang="de-DE" sz="2000" dirty="0"/>
          </a:p>
          <a:p>
            <a:r>
              <a:rPr lang="de-DE" sz="2000" b="0" kern="1200" dirty="0">
                <a:solidFill>
                  <a:schemeClr val="tx1"/>
                </a:solidFill>
                <a:effectLst/>
                <a:latin typeface="+mn-lt"/>
                <a:ea typeface="+mn-ea"/>
                <a:cs typeface="+mn-cs"/>
              </a:rPr>
              <a:t>Zum Abschluss des Kapitels „Diversity“ lade ich Sie zu einem kleinen Gedankenexperiment ein. Lesen Sie sich die unterschiedlichen Situationen für sich durch und fragen Sie sich selbst: „Haben Sie schon einmal diese Situation(en) erlebt?“.</a:t>
            </a:r>
            <a:endParaRPr lang="de-DE" sz="2000" b="1" dirty="0"/>
          </a:p>
          <a:p>
            <a:endParaRPr lang="de-DE" sz="2000" b="1" dirty="0"/>
          </a:p>
          <a:p>
            <a:r>
              <a:rPr lang="de-DE" sz="2000" b="1" dirty="0"/>
              <a:t>Inhalt:</a:t>
            </a:r>
            <a:r>
              <a:rPr lang="de-DE" sz="2000" dirty="0"/>
              <a:t> </a:t>
            </a:r>
          </a:p>
          <a:p>
            <a:r>
              <a:rPr lang="de-DE" sz="2000" dirty="0"/>
              <a:t>Individuelle Reflexion der TN: Je nach Zeitrahmen können Sie diese Reflexion zur Überleitung für das nächste Kapitel nutzen. </a:t>
            </a:r>
          </a:p>
          <a:p>
            <a:r>
              <a:rPr lang="de-DE" sz="2000" dirty="0"/>
              <a:t>Laden Sie die TN dazu ein, die einzelnen Fragen einfach nur für sich selbst zu beantworten. </a:t>
            </a:r>
          </a:p>
          <a:p>
            <a:endParaRPr lang="de-DE" sz="2000" dirty="0"/>
          </a:p>
          <a:p>
            <a:r>
              <a:rPr lang="de-DE" sz="2000" b="1" dirty="0"/>
              <a:t>Hinweis:</a:t>
            </a:r>
          </a:p>
          <a:p>
            <a:r>
              <a:rPr lang="de-DE" sz="2000" dirty="0"/>
              <a:t>Hier empfehlen wir in Anpassung an die jeweilige Gruppe, mit der Sie arbeiten, etwas auszudünnen und beispielsweise nur 4 statt 8 Fragen einzusetzen.</a:t>
            </a:r>
          </a:p>
          <a:p>
            <a:endParaRPr lang="de-DE" sz="2000" dirty="0"/>
          </a:p>
        </p:txBody>
      </p:sp>
      <p:sp>
        <p:nvSpPr>
          <p:cNvPr id="409" name="Foliennummernplatzhalter 3"/>
          <p:cNvSpPr/>
          <p:nvPr/>
        </p:nvSpPr>
        <p:spPr>
          <a:xfrm>
            <a:off x="3884760" y="8685360"/>
            <a:ext cx="2971080" cy="457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0E48553A-C84C-485F-A61A-DBD78EE8986F}" type="slidenum">
              <a:rPr lang="de-DE" sz="1200" b="0" strike="noStrike" spc="-1">
                <a:latin typeface="Times New Roman"/>
              </a:rPr>
              <a:t>8</a:t>
            </a:fld>
            <a:endParaRPr lang="de-DE" sz="1200" b="0" strike="noStrike" spc="-1">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PlaceHolder 1"/>
          <p:cNvSpPr>
            <a:spLocks noGrp="1" noRot="1" noChangeAspect="1"/>
          </p:cNvSpPr>
          <p:nvPr>
            <p:ph type="sldImg"/>
          </p:nvPr>
        </p:nvSpPr>
        <p:spPr>
          <a:xfrm>
            <a:off x="685800" y="1143000"/>
            <a:ext cx="5486400" cy="3086100"/>
          </a:xfrm>
          <a:prstGeom prst="rect">
            <a:avLst/>
          </a:prstGeom>
        </p:spPr>
      </p:sp>
      <p:sp>
        <p:nvSpPr>
          <p:cNvPr id="411" name="PlaceHolder 2"/>
          <p:cNvSpPr>
            <a:spLocks noGrp="1"/>
          </p:cNvSpPr>
          <p:nvPr>
            <p:ph type="body"/>
          </p:nvPr>
        </p:nvSpPr>
        <p:spPr>
          <a:xfrm>
            <a:off x="685800" y="4400640"/>
            <a:ext cx="5485680" cy="3599640"/>
          </a:xfrm>
          <a:prstGeom prst="rect">
            <a:avLst/>
          </a:prstGeom>
        </p:spPr>
        <p:txBody>
          <a:bodyPr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a:t>Sprechtext Trainer_innen: </a:t>
            </a:r>
          </a:p>
          <a:p>
            <a:r>
              <a:rPr lang="de-DE" sz="2000" dirty="0"/>
              <a:t>Im zweiten Kapitel widmen wir uns nun dem Thema Offenheit. Dazu wollen wir zunächst einmal klären: Warum ist Offenheit überhaupt wichtig? </a:t>
            </a:r>
          </a:p>
        </p:txBody>
      </p:sp>
      <p:sp>
        <p:nvSpPr>
          <p:cNvPr id="412" name="Foliennummernplatzhalter 3"/>
          <p:cNvSpPr/>
          <p:nvPr/>
        </p:nvSpPr>
        <p:spPr>
          <a:xfrm>
            <a:off x="3884760" y="8685360"/>
            <a:ext cx="2971080" cy="457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02E2D065-D388-40B1-AB51-B870674687CE}" type="slidenum">
              <a:rPr lang="de-DE" sz="1200" b="0" strike="noStrike" spc="-1">
                <a:latin typeface="Times New Roman"/>
              </a:rPr>
              <a:t>9</a:t>
            </a:fld>
            <a:endParaRPr lang="de-DE" sz="1200" b="0" strike="noStrike" spc="-1">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17488" y="812800"/>
            <a:ext cx="7124700" cy="4008438"/>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Sprechtext Trainer_innen: </a:t>
            </a:r>
          </a:p>
          <a:p>
            <a:r>
              <a:rPr lang="de-DE" sz="1200" b="0" kern="1200" dirty="0">
                <a:solidFill>
                  <a:schemeClr val="tx1"/>
                </a:solidFill>
                <a:effectLst/>
                <a:latin typeface="+mn-lt"/>
                <a:ea typeface="+mn-ea"/>
                <a:cs typeface="+mn-cs"/>
              </a:rPr>
              <a:t>Auch hier als Einstieg ein kleines Video für Sie. </a:t>
            </a:r>
          </a:p>
          <a:p>
            <a:endParaRPr lang="de-DE" sz="1200" b="0" kern="1200" dirty="0">
              <a:solidFill>
                <a:schemeClr val="tx1"/>
              </a:solidFill>
              <a:effectLst/>
              <a:latin typeface="+mn-lt"/>
              <a:ea typeface="+mn-ea"/>
              <a:cs typeface="+mn-cs"/>
            </a:endParaRPr>
          </a:p>
          <a:p>
            <a:r>
              <a:rPr lang="de-DE" sz="1200" b="1" kern="1200" dirty="0">
                <a:solidFill>
                  <a:schemeClr val="tx1"/>
                </a:solidFill>
                <a:effectLst/>
                <a:latin typeface="+mn-lt"/>
                <a:ea typeface="+mn-ea"/>
                <a:cs typeface="+mn-cs"/>
              </a:rPr>
              <a:t>Inhalt: </a:t>
            </a:r>
          </a:p>
          <a:p>
            <a:r>
              <a:rPr lang="de-DE" sz="1200" kern="1200" dirty="0">
                <a:solidFill>
                  <a:schemeClr val="tx1"/>
                </a:solidFill>
                <a:effectLst/>
                <a:latin typeface="+mn-lt"/>
                <a:ea typeface="+mn-ea"/>
                <a:cs typeface="+mn-cs"/>
              </a:rPr>
              <a:t>Video Offenheit: Bedeutsamkeit von Offenheit, Normativität</a:t>
            </a:r>
            <a:r>
              <a:rPr lang="de-DE" sz="1600" kern="120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Organisationale Faktoren der Offenheit</a:t>
            </a:r>
          </a:p>
          <a:p>
            <a:endParaRPr lang="de-DE" sz="1200" kern="1200" dirty="0">
              <a:solidFill>
                <a:schemeClr val="tx1"/>
              </a:solidFill>
              <a:effectLst/>
              <a:latin typeface="+mn-lt"/>
              <a:ea typeface="+mn-ea"/>
              <a:cs typeface="+mn-cs"/>
            </a:endParaRPr>
          </a:p>
          <a:p>
            <a:r>
              <a:rPr lang="de-DE" sz="2800" b="1" kern="1200" dirty="0">
                <a:solidFill>
                  <a:schemeClr val="tx1"/>
                </a:solidFill>
                <a:effectLst/>
                <a:latin typeface="+mn-lt"/>
                <a:ea typeface="+mn-ea"/>
                <a:cs typeface="+mn-cs"/>
              </a:rPr>
              <a:t>Hinweis: </a:t>
            </a:r>
          </a:p>
          <a:p>
            <a:r>
              <a:rPr lang="de-DE" sz="1600" b="0" i="0" u="none" strike="noStrike" kern="1200" dirty="0">
                <a:solidFill>
                  <a:schemeClr val="tx1"/>
                </a:solidFill>
                <a:effectLst/>
                <a:latin typeface="+mn-lt"/>
                <a:ea typeface="+mn-ea"/>
                <a:cs typeface="+mn-cs"/>
              </a:rPr>
              <a:t>Um das Video zu starten einfach weiter klicken oder am unteren Rand der Folie auf Play klicken.</a:t>
            </a:r>
            <a:endParaRPr lang="de-DE" sz="3600" kern="1200" dirty="0">
              <a:solidFill>
                <a:schemeClr val="tx1"/>
              </a:solidFill>
              <a:effectLst/>
              <a:latin typeface="+mn-lt"/>
              <a:ea typeface="+mn-ea"/>
              <a:cs typeface="+mn-cs"/>
            </a:endParaRPr>
          </a:p>
          <a:p>
            <a:endParaRPr lang="de-DE" sz="1600" kern="1200" dirty="0">
              <a:solidFill>
                <a:schemeClr val="tx1"/>
              </a:solidFill>
              <a:effectLst/>
              <a:latin typeface="+mn-lt"/>
              <a:ea typeface="+mn-ea"/>
              <a:cs typeface="+mn-cs"/>
            </a:endParaRPr>
          </a:p>
          <a:p>
            <a:endParaRPr lang="de-DE" dirty="0"/>
          </a:p>
          <a:p>
            <a:endParaRPr lang="de-DE" dirty="0"/>
          </a:p>
        </p:txBody>
      </p:sp>
      <p:sp>
        <p:nvSpPr>
          <p:cNvPr id="4" name="Foliennummernplatzhalter 3"/>
          <p:cNvSpPr>
            <a:spLocks noGrp="1"/>
          </p:cNvSpPr>
          <p:nvPr>
            <p:ph type="sldNum"/>
          </p:nvPr>
        </p:nvSpPr>
        <p:spPr/>
        <p:txBody>
          <a:bodyPr/>
          <a:lstStyle/>
          <a:p>
            <a:pPr algn="r"/>
            <a:fld id="{41F29AEE-2134-4D6E-BF31-5383F5497D36}" type="slidenum">
              <a:rPr lang="de-DE" sz="1400" b="0" strike="noStrike" spc="-1" smtClean="0">
                <a:latin typeface="Times New Roman"/>
              </a:rPr>
              <a:t>10</a:t>
            </a:fld>
            <a:endParaRPr lang="de-DE" sz="1400" b="0" strike="noStrike" spc="-1">
              <a:latin typeface="Times New Roman"/>
            </a:endParaRPr>
          </a:p>
        </p:txBody>
      </p:sp>
    </p:spTree>
    <p:extLst>
      <p:ext uri="{BB962C8B-B14F-4D97-AF65-F5344CB8AC3E}">
        <p14:creationId xmlns:p14="http://schemas.microsoft.com/office/powerpoint/2010/main" val="2368219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de-DE"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de-DE"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de-DE"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de-DE"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de-DE"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de-DE"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de-DE"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de-DE"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de-DE"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de-DE" sz="4400" b="0" strike="noStrike" spc="-1">
              <a:latin typeface="Arial"/>
            </a:endParaRPr>
          </a:p>
        </p:txBody>
      </p:sp>
      <p:sp>
        <p:nvSpPr>
          <p:cNvPr id="42"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de-DE" sz="4400" b="0" strike="noStrike" spc="-1">
              <a:latin typeface="Arial"/>
            </a:endParaRPr>
          </a:p>
        </p:txBody>
      </p:sp>
      <p:sp>
        <p:nvSpPr>
          <p:cNvPr id="44"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de-DE" sz="4400" b="0" strike="noStrike" spc="-1">
              <a:latin typeface="Arial"/>
            </a:endParaRPr>
          </a:p>
        </p:txBody>
      </p:sp>
      <p:sp>
        <p:nvSpPr>
          <p:cNvPr id="4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3200" b="0" strike="noStrike" spc="-1">
              <a:latin typeface="Arial"/>
            </a:endParaRPr>
          </a:p>
        </p:txBody>
      </p:sp>
      <p:sp>
        <p:nvSpPr>
          <p:cNvPr id="4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de-DE"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1523880" y="1122480"/>
            <a:ext cx="9143280" cy="1106496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de-DE" sz="4400" b="0" strike="noStrike" spc="-1">
              <a:latin typeface="Arial"/>
            </a:endParaRPr>
          </a:p>
        </p:txBody>
      </p:sp>
      <p:sp>
        <p:nvSpPr>
          <p:cNvPr id="5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latin typeface="Arial"/>
            </a:endParaRPr>
          </a:p>
        </p:txBody>
      </p:sp>
      <p:sp>
        <p:nvSpPr>
          <p:cNvPr id="5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3200" b="0" strike="noStrike" spc="-1">
              <a:latin typeface="Arial"/>
            </a:endParaRPr>
          </a:p>
        </p:txBody>
      </p:sp>
      <p:sp>
        <p:nvSpPr>
          <p:cNvPr id="5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de-DE"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de-DE" sz="4400" b="0" strike="noStrike" spc="-1">
              <a:latin typeface="Arial"/>
            </a:endParaRPr>
          </a:p>
        </p:txBody>
      </p:sp>
      <p:sp>
        <p:nvSpPr>
          <p:cNvPr id="5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3200" b="0" strike="noStrike" spc="-1">
              <a:latin typeface="Arial"/>
            </a:endParaRPr>
          </a:p>
        </p:txBody>
      </p:sp>
      <p:sp>
        <p:nvSpPr>
          <p:cNvPr id="5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latin typeface="Arial"/>
            </a:endParaRPr>
          </a:p>
        </p:txBody>
      </p:sp>
      <p:sp>
        <p:nvSpPr>
          <p:cNvPr id="57"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de-DE" sz="4400" b="0" strike="noStrike" spc="-1">
              <a:latin typeface="Arial"/>
            </a:endParaRPr>
          </a:p>
        </p:txBody>
      </p:sp>
      <p:sp>
        <p:nvSpPr>
          <p:cNvPr id="5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latin typeface="Arial"/>
            </a:endParaRPr>
          </a:p>
        </p:txBody>
      </p:sp>
      <p:sp>
        <p:nvSpPr>
          <p:cNvPr id="6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latin typeface="Arial"/>
            </a:endParaRPr>
          </a:p>
        </p:txBody>
      </p:sp>
      <p:sp>
        <p:nvSpPr>
          <p:cNvPr id="61"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de-DE" sz="4400" b="0" strike="noStrike" spc="-1">
              <a:latin typeface="Arial"/>
            </a:endParaRPr>
          </a:p>
        </p:txBody>
      </p:sp>
      <p:sp>
        <p:nvSpPr>
          <p:cNvPr id="63"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de-DE" sz="3200" b="0" strike="noStrike" spc="-1">
              <a:latin typeface="Arial"/>
            </a:endParaRPr>
          </a:p>
        </p:txBody>
      </p:sp>
      <p:sp>
        <p:nvSpPr>
          <p:cNvPr id="64"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de-DE" sz="4400" b="0" strike="noStrike" spc="-1">
              <a:latin typeface="Arial"/>
            </a:endParaRPr>
          </a:p>
        </p:txBody>
      </p:sp>
      <p:sp>
        <p:nvSpPr>
          <p:cNvPr id="6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latin typeface="Arial"/>
            </a:endParaRPr>
          </a:p>
        </p:txBody>
      </p:sp>
      <p:sp>
        <p:nvSpPr>
          <p:cNvPr id="6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latin typeface="Arial"/>
            </a:endParaRPr>
          </a:p>
        </p:txBody>
      </p:sp>
      <p:sp>
        <p:nvSpPr>
          <p:cNvPr id="6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3200" b="0" strike="noStrike" spc="-1">
              <a:latin typeface="Arial"/>
            </a:endParaRPr>
          </a:p>
        </p:txBody>
      </p:sp>
      <p:sp>
        <p:nvSpPr>
          <p:cNvPr id="69"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de-DE" sz="4400" b="0" strike="noStrike" spc="-1">
              <a:latin typeface="Arial"/>
            </a:endParaRPr>
          </a:p>
        </p:txBody>
      </p:sp>
      <p:sp>
        <p:nvSpPr>
          <p:cNvPr id="71"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de-DE" sz="3200" b="0" strike="noStrike" spc="-1">
              <a:latin typeface="Arial"/>
            </a:endParaRPr>
          </a:p>
        </p:txBody>
      </p:sp>
      <p:sp>
        <p:nvSpPr>
          <p:cNvPr id="72"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de-DE" sz="3200" b="0" strike="noStrike" spc="-1">
              <a:latin typeface="Arial"/>
            </a:endParaRPr>
          </a:p>
        </p:txBody>
      </p:sp>
      <p:sp>
        <p:nvSpPr>
          <p:cNvPr id="73"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de-DE" sz="3200" b="0" strike="noStrike" spc="-1">
              <a:latin typeface="Arial"/>
            </a:endParaRPr>
          </a:p>
        </p:txBody>
      </p:sp>
      <p:sp>
        <p:nvSpPr>
          <p:cNvPr id="74"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de-DE" sz="3200" b="0" strike="noStrike" spc="-1">
              <a:latin typeface="Arial"/>
            </a:endParaRPr>
          </a:p>
        </p:txBody>
      </p:sp>
      <p:sp>
        <p:nvSpPr>
          <p:cNvPr id="75"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de-DE" sz="3200" b="0" strike="noStrike" spc="-1">
              <a:latin typeface="Arial"/>
            </a:endParaRPr>
          </a:p>
        </p:txBody>
      </p:sp>
      <p:sp>
        <p:nvSpPr>
          <p:cNvPr id="76"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de-DE"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de-DE"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de-DE"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1523880" y="1122480"/>
            <a:ext cx="9143280" cy="1106496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de-DE"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de-DE"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de-DE"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1523880" y="1122480"/>
            <a:ext cx="9143280" cy="2386800"/>
          </a:xfrm>
          <a:prstGeom prst="rect">
            <a:avLst/>
          </a:prstGeom>
        </p:spPr>
        <p:txBody>
          <a:bodyPr lIns="0" tIns="0" rIns="0" bIns="0" anchor="ctr" anchorCtr="1">
            <a:noAutofit/>
          </a:bodyPr>
          <a:lstStyle/>
          <a:p>
            <a:r>
              <a:rPr lang="de-DE" sz="1800" b="0" strike="noStrike" spc="-1">
                <a:latin typeface="Arial"/>
              </a:rPr>
              <a:t>Format des Titeltextes durch Klicken bearbeiten</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3200" b="0" strike="noStrike" spc="-1">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2800" b="0" strike="noStrike" spc="-1">
                <a:latin typeface="Arial"/>
              </a:rPr>
              <a:t>Zweite Gliederungsebene</a:t>
            </a:r>
          </a:p>
          <a:p>
            <a:pPr marL="1296000" lvl="2" indent="-288000">
              <a:spcBef>
                <a:spcPts val="850"/>
              </a:spcBef>
              <a:buClr>
                <a:srgbClr val="000000"/>
              </a:buClr>
              <a:buSzPct val="45000"/>
              <a:buFont typeface="Wingdings" charset="2"/>
              <a:buChar char=""/>
            </a:pPr>
            <a:r>
              <a:rPr lang="de-DE" sz="2400" b="0" strike="noStrike" spc="-1">
                <a:latin typeface="Arial"/>
              </a:rPr>
              <a:t>Dritte Gliederungsebene</a:t>
            </a:r>
          </a:p>
          <a:p>
            <a:pPr marL="1728000" lvl="3" indent="-216000">
              <a:spcBef>
                <a:spcPts val="567"/>
              </a:spcBef>
              <a:buClr>
                <a:srgbClr val="000000"/>
              </a:buClr>
              <a:buSzPct val="75000"/>
              <a:buFont typeface="Symbol" charset="2"/>
              <a:buChar char=""/>
            </a:pPr>
            <a:r>
              <a:rPr lang="de-DE" sz="2000" b="0" strike="noStrike" spc="-1">
                <a:latin typeface="Arial"/>
              </a:rPr>
              <a:t>Vierte Gliederungsebene</a:t>
            </a:r>
          </a:p>
          <a:p>
            <a:pPr marL="2160000" lvl="4" indent="-216000">
              <a:spcBef>
                <a:spcPts val="283"/>
              </a:spcBef>
              <a:buClr>
                <a:srgbClr val="000000"/>
              </a:buClr>
              <a:buSzPct val="45000"/>
              <a:buFont typeface="Wingdings" charset="2"/>
              <a:buChar char=""/>
            </a:pPr>
            <a:r>
              <a:rPr lang="de-DE" sz="2000" b="0" strike="noStrike" spc="-1">
                <a:latin typeface="Arial"/>
              </a:rPr>
              <a:t>Fünfte Gliederungsebene</a:t>
            </a:r>
          </a:p>
          <a:p>
            <a:pPr marL="2592000" lvl="5" indent="-216000">
              <a:spcBef>
                <a:spcPts val="283"/>
              </a:spcBef>
              <a:buClr>
                <a:srgbClr val="000000"/>
              </a:buClr>
              <a:buSzPct val="45000"/>
              <a:buFont typeface="Wingdings" charset="2"/>
              <a:buChar char=""/>
            </a:pPr>
            <a:r>
              <a:rPr lang="de-DE" sz="2000" b="0" strike="noStrike" spc="-1">
                <a:latin typeface="Arial"/>
              </a:rPr>
              <a:t>Sechste Gliederungsebene</a:t>
            </a:r>
          </a:p>
          <a:p>
            <a:pPr marL="3024000" lvl="6" indent="-216000">
              <a:spcBef>
                <a:spcPts val="283"/>
              </a:spcBef>
              <a:buClr>
                <a:srgbClr val="000000"/>
              </a:buClr>
              <a:buSzPct val="45000"/>
              <a:buFont typeface="Wingdings" charset="2"/>
              <a:buChar char=""/>
            </a:pPr>
            <a:r>
              <a:rPr lang="de-DE" sz="2000" b="0" strike="noStrike" spc="-1">
                <a:latin typeface="Arial"/>
              </a:rPr>
              <a:t>Siebte Gliederungsebene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1523880" y="1122480"/>
            <a:ext cx="9143280" cy="2386800"/>
          </a:xfrm>
          <a:prstGeom prst="rect">
            <a:avLst/>
          </a:prstGeom>
        </p:spPr>
        <p:txBody>
          <a:bodyPr lIns="0" tIns="0" rIns="0" bIns="0" anchor="ctr">
            <a:noAutofit/>
          </a:bodyPr>
          <a:lstStyle/>
          <a:p>
            <a:r>
              <a:rPr lang="de-DE" sz="1800" b="0" strike="noStrike" spc="-1">
                <a:latin typeface="Arial"/>
              </a:rPr>
              <a:t>Format des Titeltextes durch Klicken bearbeiten</a:t>
            </a:r>
          </a:p>
        </p:txBody>
      </p:sp>
      <p:sp>
        <p:nvSpPr>
          <p:cNvPr id="39" name="PlaceHolder 2"/>
          <p:cNvSpPr>
            <a:spLocks noGrp="1"/>
          </p:cNvSpPr>
          <p:nvPr>
            <p:ph type="body"/>
          </p:nvPr>
        </p:nvSpPr>
        <p:spPr>
          <a:xfrm>
            <a:off x="609480" y="1604520"/>
            <a:ext cx="535392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1800" b="0" strike="noStrike" spc="-1">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1800" b="0" strike="noStrike" spc="-1">
                <a:latin typeface="Arial"/>
              </a:rPr>
              <a:t>Zweite Gliederungsebene</a:t>
            </a:r>
          </a:p>
          <a:p>
            <a:pPr marL="1296000" lvl="2" indent="-288000">
              <a:spcBef>
                <a:spcPts val="850"/>
              </a:spcBef>
              <a:buClr>
                <a:srgbClr val="000000"/>
              </a:buClr>
              <a:buSzPct val="45000"/>
              <a:buFont typeface="Wingdings" charset="2"/>
              <a:buChar char=""/>
            </a:pPr>
            <a:r>
              <a:rPr lang="de-DE" sz="1800" b="0" strike="noStrike" spc="-1">
                <a:latin typeface="Arial"/>
              </a:rPr>
              <a:t>Dritte Gliederungsebene</a:t>
            </a:r>
          </a:p>
          <a:p>
            <a:pPr marL="1728000" lvl="3" indent="-216000">
              <a:spcBef>
                <a:spcPts val="567"/>
              </a:spcBef>
              <a:buClr>
                <a:srgbClr val="000000"/>
              </a:buClr>
              <a:buSzPct val="75000"/>
              <a:buFont typeface="Symbol" charset="2"/>
              <a:buChar char=""/>
            </a:pPr>
            <a:r>
              <a:rPr lang="de-DE" sz="1800" b="0" strike="noStrike" spc="-1">
                <a:latin typeface="Arial"/>
              </a:rPr>
              <a:t>Vierte Gliederungsebene</a:t>
            </a:r>
          </a:p>
          <a:p>
            <a:pPr marL="2160000" lvl="4" indent="-216000">
              <a:spcBef>
                <a:spcPts val="283"/>
              </a:spcBef>
              <a:buClr>
                <a:srgbClr val="000000"/>
              </a:buClr>
              <a:buSzPct val="45000"/>
              <a:buFont typeface="Wingdings" charset="2"/>
              <a:buChar char=""/>
            </a:pPr>
            <a:r>
              <a:rPr lang="de-DE" sz="1800" b="0" strike="noStrike" spc="-1">
                <a:latin typeface="Arial"/>
              </a:rPr>
              <a:t>Fünfte Gliederungsebene</a:t>
            </a:r>
          </a:p>
          <a:p>
            <a:pPr marL="2592000" lvl="5" indent="-216000">
              <a:spcBef>
                <a:spcPts val="283"/>
              </a:spcBef>
              <a:buClr>
                <a:srgbClr val="000000"/>
              </a:buClr>
              <a:buSzPct val="45000"/>
              <a:buFont typeface="Wingdings" charset="2"/>
              <a:buChar char=""/>
            </a:pPr>
            <a:r>
              <a:rPr lang="de-DE" sz="1800" b="0" strike="noStrike" spc="-1">
                <a:latin typeface="Arial"/>
              </a:rPr>
              <a:t>Sechste Gliederungsebene</a:t>
            </a:r>
          </a:p>
          <a:p>
            <a:pPr marL="3024000" lvl="6" indent="-216000">
              <a:spcBef>
                <a:spcPts val="283"/>
              </a:spcBef>
              <a:buClr>
                <a:srgbClr val="000000"/>
              </a:buClr>
              <a:buSzPct val="45000"/>
              <a:buFont typeface="Wingdings" charset="2"/>
              <a:buChar char=""/>
            </a:pPr>
            <a:r>
              <a:rPr lang="de-DE" sz="1800" b="0" strike="noStrike" spc="-1">
                <a:latin typeface="Arial"/>
              </a:rPr>
              <a:t>Siebte Gliederungsebene</a:t>
            </a:r>
          </a:p>
        </p:txBody>
      </p:sp>
      <p:sp>
        <p:nvSpPr>
          <p:cNvPr id="40" name="PlaceHolder 3"/>
          <p:cNvSpPr>
            <a:spLocks noGrp="1"/>
          </p:cNvSpPr>
          <p:nvPr>
            <p:ph type="body"/>
          </p:nvPr>
        </p:nvSpPr>
        <p:spPr>
          <a:xfrm>
            <a:off x="6231960" y="1604520"/>
            <a:ext cx="535392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1800" b="0" strike="noStrike" spc="-1">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1800" b="0" strike="noStrike" spc="-1">
                <a:latin typeface="Arial"/>
              </a:rPr>
              <a:t>Zweite Gliederungsebene</a:t>
            </a:r>
          </a:p>
          <a:p>
            <a:pPr marL="1296000" lvl="2" indent="-288000">
              <a:spcBef>
                <a:spcPts val="850"/>
              </a:spcBef>
              <a:buClr>
                <a:srgbClr val="000000"/>
              </a:buClr>
              <a:buSzPct val="45000"/>
              <a:buFont typeface="Wingdings" charset="2"/>
              <a:buChar char=""/>
            </a:pPr>
            <a:r>
              <a:rPr lang="de-DE" sz="1800" b="0" strike="noStrike" spc="-1">
                <a:latin typeface="Arial"/>
              </a:rPr>
              <a:t>Dritte Gliederungsebene</a:t>
            </a:r>
          </a:p>
          <a:p>
            <a:pPr marL="1728000" lvl="3" indent="-216000">
              <a:spcBef>
                <a:spcPts val="567"/>
              </a:spcBef>
              <a:buClr>
                <a:srgbClr val="000000"/>
              </a:buClr>
              <a:buSzPct val="75000"/>
              <a:buFont typeface="Symbol" charset="2"/>
              <a:buChar char=""/>
            </a:pPr>
            <a:r>
              <a:rPr lang="de-DE" sz="1800" b="0" strike="noStrike" spc="-1">
                <a:latin typeface="Arial"/>
              </a:rPr>
              <a:t>Vierte Gliederungsebene</a:t>
            </a:r>
          </a:p>
          <a:p>
            <a:pPr marL="2160000" lvl="4" indent="-216000">
              <a:spcBef>
                <a:spcPts val="283"/>
              </a:spcBef>
              <a:buClr>
                <a:srgbClr val="000000"/>
              </a:buClr>
              <a:buSzPct val="45000"/>
              <a:buFont typeface="Wingdings" charset="2"/>
              <a:buChar char=""/>
            </a:pPr>
            <a:r>
              <a:rPr lang="de-DE" sz="1800" b="0" strike="noStrike" spc="-1">
                <a:latin typeface="Arial"/>
              </a:rPr>
              <a:t>Fünfte Gliederungsebene</a:t>
            </a:r>
          </a:p>
          <a:p>
            <a:pPr marL="2592000" lvl="5" indent="-216000">
              <a:spcBef>
                <a:spcPts val="283"/>
              </a:spcBef>
              <a:buClr>
                <a:srgbClr val="000000"/>
              </a:buClr>
              <a:buSzPct val="45000"/>
              <a:buFont typeface="Wingdings" charset="2"/>
              <a:buChar char=""/>
            </a:pPr>
            <a:r>
              <a:rPr lang="de-DE" sz="1800" b="0" strike="noStrike" spc="-1">
                <a:latin typeface="Arial"/>
              </a:rPr>
              <a:t>Sechste Gliederungsebene</a:t>
            </a:r>
          </a:p>
          <a:p>
            <a:pPr marL="3024000" lvl="6" indent="-216000">
              <a:spcBef>
                <a:spcPts val="283"/>
              </a:spcBef>
              <a:buClr>
                <a:srgbClr val="000000"/>
              </a:buClr>
              <a:buSzPct val="45000"/>
              <a:buFont typeface="Wingdings" charset="2"/>
              <a:buChar char=""/>
            </a:pPr>
            <a:r>
              <a:rPr lang="de-DE" sz="1800" b="0" strike="noStrike" spc="-1">
                <a:latin typeface="Arial"/>
              </a:rPr>
              <a:t>Siebte Gliederungsebene</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video" Target="https://www.youtube.com/embed/U-t3TAt25Pw?feature=oembed" TargetMode="Externa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sv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sv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emf"/><Relationship Id="rId10" Type="http://schemas.openxmlformats.org/officeDocument/2006/relationships/image" Target="../media/image23.png"/><Relationship Id="rId4" Type="http://schemas.openxmlformats.org/officeDocument/2006/relationships/oleObject" Target="../embeddings/oleObject3.bin"/><Relationship Id="rId9" Type="http://schemas.openxmlformats.org/officeDocument/2006/relationships/image" Target="../media/image22.sv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video" Target="https://www.youtube.com/embed/tdFal-iRCis?feature=oembed" TargetMode="Externa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9.sv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video" Target="https://www.youtube.com/embed/hrGDOIi7A6M?feature=oembed" TargetMode="Externa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4.svg"/><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8.svg"/><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2.png"/><Relationship Id="rId7" Type="http://schemas.openxmlformats.org/officeDocument/2006/relationships/image" Target="../media/image10.svg"/><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image" Target="../media/image39.emf"/><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xml"/><Relationship Id="rId1" Type="http://schemas.openxmlformats.org/officeDocument/2006/relationships/video" Target="https://www.youtube.com/embed/RNwHatJOw3s?feature=oembed" TargetMode="Externa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sv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sv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13.xml"/><Relationship Id="rId5" Type="http://schemas.openxmlformats.org/officeDocument/2006/relationships/image" Target="../media/image12.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Ellipse 12"/>
          <p:cNvSpPr/>
          <p:nvPr/>
        </p:nvSpPr>
        <p:spPr>
          <a:xfrm rot="2230800">
            <a:off x="1236164" y="-1282517"/>
            <a:ext cx="11719154" cy="9226496"/>
          </a:xfrm>
          <a:prstGeom prst="ellipse">
            <a:avLst/>
          </a:prstGeom>
          <a:solidFill>
            <a:srgbClr val="009FE3">
              <a:alpha val="30000"/>
            </a:srgbClr>
          </a:solidFill>
          <a:ln>
            <a:noFill/>
          </a:ln>
        </p:spPr>
        <p:style>
          <a:lnRef idx="2">
            <a:schemeClr val="accent1">
              <a:shade val="50000"/>
            </a:schemeClr>
          </a:lnRef>
          <a:fillRef idx="1">
            <a:schemeClr val="accent1"/>
          </a:fillRef>
          <a:effectRef idx="0">
            <a:schemeClr val="accent1"/>
          </a:effectRef>
          <a:fontRef idx="minor"/>
        </p:style>
      </p:sp>
      <p:sp>
        <p:nvSpPr>
          <p:cNvPr id="84" name="Ellipse 13"/>
          <p:cNvSpPr/>
          <p:nvPr/>
        </p:nvSpPr>
        <p:spPr>
          <a:xfrm rot="21112563">
            <a:off x="1121172" y="-535176"/>
            <a:ext cx="11667094" cy="6794159"/>
          </a:xfrm>
          <a:prstGeom prst="ellipse">
            <a:avLst/>
          </a:prstGeom>
          <a:solidFill>
            <a:srgbClr val="009FE3">
              <a:alpha val="20000"/>
            </a:srgbClr>
          </a:solidFill>
          <a:ln>
            <a:noFill/>
          </a:ln>
        </p:spPr>
        <p:style>
          <a:lnRef idx="2">
            <a:schemeClr val="accent1">
              <a:shade val="50000"/>
            </a:schemeClr>
          </a:lnRef>
          <a:fillRef idx="1">
            <a:schemeClr val="accent1"/>
          </a:fillRef>
          <a:effectRef idx="0">
            <a:schemeClr val="accent1"/>
          </a:effectRef>
          <a:fontRef idx="minor"/>
        </p:style>
      </p:sp>
      <p:pic>
        <p:nvPicPr>
          <p:cNvPr id="90" name="Grafik 1"/>
          <p:cNvPicPr/>
          <p:nvPr/>
        </p:nvPicPr>
        <p:blipFill>
          <a:blip r:embed="rId3">
            <a:extLst>
              <a:ext uri="{28A0092B-C50C-407E-A947-70E740481C1C}">
                <a14:useLocalDpi xmlns:a14="http://schemas.microsoft.com/office/drawing/2010/main" val="0"/>
              </a:ext>
            </a:extLst>
          </a:blip>
          <a:srcRect/>
          <a:stretch/>
        </p:blipFill>
        <p:spPr>
          <a:xfrm>
            <a:off x="224979" y="6100878"/>
            <a:ext cx="2336257" cy="478202"/>
          </a:xfrm>
          <a:prstGeom prst="rect">
            <a:avLst/>
          </a:prstGeom>
          <a:ln w="0">
            <a:noFill/>
          </a:ln>
        </p:spPr>
      </p:pic>
      <p:sp>
        <p:nvSpPr>
          <p:cNvPr id="10" name="Titel 1">
            <a:extLst>
              <a:ext uri="{FF2B5EF4-FFF2-40B4-BE49-F238E27FC236}">
                <a16:creationId xmlns:a16="http://schemas.microsoft.com/office/drawing/2014/main" id="{E3920D1C-4659-4BA1-A92F-35582BC923B2}"/>
              </a:ext>
            </a:extLst>
          </p:cNvPr>
          <p:cNvSpPr txBox="1">
            <a:spLocks/>
          </p:cNvSpPr>
          <p:nvPr/>
        </p:nvSpPr>
        <p:spPr>
          <a:xfrm>
            <a:off x="1784003" y="2032002"/>
            <a:ext cx="10118459" cy="2387598"/>
          </a:xfrm>
          <a:prstGeom prst="rect">
            <a:avLst/>
          </a:prstGeom>
        </p:spPr>
        <p:txBody>
          <a:bodyPr lIns="0" tIns="0" rIns="0" bIns="0" anchor="ctr" anchorCtr="1">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10000"/>
              </a:lnSpc>
            </a:pPr>
            <a:r>
              <a:rPr lang="de-DE" sz="6000" b="0" strike="noStrike" spc="-1" dirty="0">
                <a:solidFill>
                  <a:srgbClr val="000000"/>
                </a:solidFill>
                <a:latin typeface="Roboto Slab"/>
                <a:ea typeface="Roboto Slab"/>
              </a:rPr>
              <a:t>Training zu </a:t>
            </a:r>
            <a:r>
              <a:rPr lang="de-DE" sz="6000" b="0" strike="noStrike" spc="-1" dirty="0" err="1">
                <a:solidFill>
                  <a:srgbClr val="000000"/>
                </a:solidFill>
                <a:latin typeface="Roboto Slab"/>
                <a:ea typeface="Roboto Slab"/>
              </a:rPr>
              <a:t>Diversity</a:t>
            </a:r>
            <a:r>
              <a:rPr lang="de-DE" sz="6000" b="0" strike="noStrike" spc="-1" dirty="0">
                <a:solidFill>
                  <a:srgbClr val="000000"/>
                </a:solidFill>
                <a:latin typeface="Roboto Slab"/>
                <a:ea typeface="Roboto Slab"/>
              </a:rPr>
              <a:t> Management </a:t>
            </a:r>
          </a:p>
          <a:p>
            <a:pPr algn="r">
              <a:lnSpc>
                <a:spcPct val="110000"/>
              </a:lnSpc>
            </a:pPr>
            <a:r>
              <a:rPr lang="de-DE" sz="6000" b="0" strike="noStrike" spc="-1" dirty="0">
                <a:solidFill>
                  <a:srgbClr val="000000"/>
                </a:solidFill>
                <a:latin typeface="Roboto Slab"/>
                <a:ea typeface="Roboto Slab"/>
              </a:rPr>
              <a:t>für KMU in NRW</a:t>
            </a:r>
          </a:p>
          <a:p>
            <a:pPr algn="r">
              <a:lnSpc>
                <a:spcPct val="110000"/>
              </a:lnSpc>
            </a:pPr>
            <a:r>
              <a:rPr lang="de-DE" dirty="0">
                <a:latin typeface="Roboto Slab" pitchFamily="2" charset="0"/>
                <a:ea typeface="Roboto Slab" pitchFamily="2" charset="0"/>
              </a:rPr>
              <a:t>Basismodul</a:t>
            </a:r>
            <a:endParaRPr lang="de-DE" sz="5800" dirty="0">
              <a:latin typeface="Roboto Slab" pitchFamily="2" charset="0"/>
              <a:ea typeface="Roboto Slab" pitchFamily="2" charset="0"/>
            </a:endParaRPr>
          </a:p>
        </p:txBody>
      </p:sp>
      <p:sp>
        <p:nvSpPr>
          <p:cNvPr id="11" name="Textfeld 10">
            <a:extLst>
              <a:ext uri="{FF2B5EF4-FFF2-40B4-BE49-F238E27FC236}">
                <a16:creationId xmlns:a16="http://schemas.microsoft.com/office/drawing/2014/main" id="{206486A4-B2ED-4B33-A6BF-BAFC552548DC}"/>
              </a:ext>
            </a:extLst>
          </p:cNvPr>
          <p:cNvSpPr txBox="1"/>
          <p:nvPr/>
        </p:nvSpPr>
        <p:spPr>
          <a:xfrm>
            <a:off x="158646" y="4679909"/>
            <a:ext cx="970244" cy="215444"/>
          </a:xfrm>
          <a:prstGeom prst="rect">
            <a:avLst/>
          </a:prstGeom>
          <a:noFill/>
        </p:spPr>
        <p:txBody>
          <a:bodyPr wrap="square" rtlCol="0">
            <a:spAutoFit/>
          </a:bodyPr>
          <a:lstStyle/>
          <a:p>
            <a:r>
              <a:rPr lang="de-DE" sz="800" dirty="0">
                <a:solidFill>
                  <a:schemeClr val="bg2">
                    <a:lumMod val="50000"/>
                  </a:schemeClr>
                </a:solidFill>
                <a:latin typeface="Roboto Light" panose="02000000000000000000" pitchFamily="2" charset="0"/>
                <a:ea typeface="Roboto Light" panose="02000000000000000000" pitchFamily="2" charset="0"/>
              </a:rPr>
              <a:t>erstellt durch das</a:t>
            </a:r>
          </a:p>
        </p:txBody>
      </p:sp>
      <p:pic>
        <p:nvPicPr>
          <p:cNvPr id="12" name="Grafik 11">
            <a:extLst>
              <a:ext uri="{FF2B5EF4-FFF2-40B4-BE49-F238E27FC236}">
                <a16:creationId xmlns:a16="http://schemas.microsoft.com/office/drawing/2014/main" id="{928FE6EB-929C-42F2-90F0-CB917A3F42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979" y="4895353"/>
            <a:ext cx="1320596" cy="604416"/>
          </a:xfrm>
          <a:prstGeom prst="rect">
            <a:avLst/>
          </a:prstGeom>
        </p:spPr>
      </p:pic>
      <p:sp>
        <p:nvSpPr>
          <p:cNvPr id="15" name="Textfeld 14">
            <a:extLst>
              <a:ext uri="{FF2B5EF4-FFF2-40B4-BE49-F238E27FC236}">
                <a16:creationId xmlns:a16="http://schemas.microsoft.com/office/drawing/2014/main" id="{D519254A-5B60-43F7-86F8-E64494E38446}"/>
              </a:ext>
            </a:extLst>
          </p:cNvPr>
          <p:cNvSpPr txBox="1"/>
          <p:nvPr/>
        </p:nvSpPr>
        <p:spPr>
          <a:xfrm>
            <a:off x="131554" y="5793905"/>
            <a:ext cx="970244" cy="215444"/>
          </a:xfrm>
          <a:prstGeom prst="rect">
            <a:avLst/>
          </a:prstGeom>
          <a:noFill/>
        </p:spPr>
        <p:txBody>
          <a:bodyPr wrap="square" rtlCol="0">
            <a:spAutoFit/>
          </a:bodyPr>
          <a:lstStyle/>
          <a:p>
            <a:r>
              <a:rPr lang="de-DE" sz="800" dirty="0">
                <a:solidFill>
                  <a:schemeClr val="bg2">
                    <a:lumMod val="50000"/>
                  </a:schemeClr>
                </a:solidFill>
                <a:latin typeface="Roboto Light" panose="02000000000000000000" pitchFamily="2" charset="0"/>
                <a:ea typeface="Roboto Light" panose="02000000000000000000" pitchFamily="2" charset="0"/>
              </a:rPr>
              <a:t>gefördert vom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en 1" title="Basismodul Kapitel 2: Offenheit">
            <a:hlinkClick r:id="" action="ppaction://media"/>
            <a:extLst>
              <a:ext uri="{FF2B5EF4-FFF2-40B4-BE49-F238E27FC236}">
                <a16:creationId xmlns:a16="http://schemas.microsoft.com/office/drawing/2014/main" id="{6095440E-D71C-69EA-9BC1-682DCF2A66D1}"/>
              </a:ext>
            </a:extLst>
          </p:cNvPr>
          <p:cNvPicPr>
            <a:picLocks noRot="1" noChangeAspect="1"/>
          </p:cNvPicPr>
          <p:nvPr>
            <a:videoFile r:link="rId1"/>
          </p:nvPr>
        </p:nvPicPr>
        <p:blipFill>
          <a:blip r:embed="rId4"/>
          <a:stretch>
            <a:fillRect/>
          </a:stretch>
        </p:blipFill>
        <p:spPr>
          <a:xfrm>
            <a:off x="0" y="-30480"/>
            <a:ext cx="12192000" cy="6888480"/>
          </a:xfrm>
          <a:prstGeom prst="rect">
            <a:avLst/>
          </a:prstGeom>
        </p:spPr>
      </p:pic>
    </p:spTree>
    <p:extLst>
      <p:ext uri="{BB962C8B-B14F-4D97-AF65-F5344CB8AC3E}">
        <p14:creationId xmlns:p14="http://schemas.microsoft.com/office/powerpoint/2010/main" val="183453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lipse 4">
            <a:extLst>
              <a:ext uri="{FF2B5EF4-FFF2-40B4-BE49-F238E27FC236}">
                <a16:creationId xmlns:a16="http://schemas.microsoft.com/office/drawing/2014/main" id="{694B9F72-8DF1-4E75-B9B4-3916F2CD54EA}"/>
              </a:ext>
            </a:extLst>
          </p:cNvPr>
          <p:cNvSpPr/>
          <p:nvPr/>
        </p:nvSpPr>
        <p:spPr>
          <a:xfrm rot="288000">
            <a:off x="-837000" y="1414440"/>
            <a:ext cx="8261280" cy="5313600"/>
          </a:xfrm>
          <a:prstGeom prst="ellipse">
            <a:avLst/>
          </a:prstGeom>
          <a:solidFill>
            <a:srgbClr val="9C1CAB">
              <a:alpha val="10000"/>
            </a:srgbClr>
          </a:solidFill>
          <a:ln>
            <a:noFill/>
          </a:ln>
        </p:spPr>
        <p:style>
          <a:lnRef idx="2">
            <a:schemeClr val="accent1">
              <a:shade val="50000"/>
            </a:schemeClr>
          </a:lnRef>
          <a:fillRef idx="1">
            <a:schemeClr val="accent1"/>
          </a:fillRef>
          <a:effectRef idx="0">
            <a:schemeClr val="accent1"/>
          </a:effectRef>
          <a:fontRef idx="minor"/>
        </p:style>
      </p:sp>
      <p:sp>
        <p:nvSpPr>
          <p:cNvPr id="13" name="Ellipse 12">
            <a:extLst>
              <a:ext uri="{FF2B5EF4-FFF2-40B4-BE49-F238E27FC236}">
                <a16:creationId xmlns:a16="http://schemas.microsoft.com/office/drawing/2014/main" id="{5D60117B-CD4B-47D1-A35A-2969574F1738}"/>
              </a:ext>
            </a:extLst>
          </p:cNvPr>
          <p:cNvSpPr/>
          <p:nvPr/>
        </p:nvSpPr>
        <p:spPr>
          <a:xfrm rot="1897800">
            <a:off x="-1886040" y="1554120"/>
            <a:ext cx="7741080" cy="7395120"/>
          </a:xfrm>
          <a:prstGeom prst="ellipse">
            <a:avLst/>
          </a:prstGeom>
          <a:solidFill>
            <a:srgbClr val="9C1CAB">
              <a:alpha val="10000"/>
            </a:srgbClr>
          </a:solidFill>
          <a:ln>
            <a:noFill/>
          </a:ln>
        </p:spPr>
        <p:style>
          <a:lnRef idx="2">
            <a:schemeClr val="accent1">
              <a:shade val="50000"/>
            </a:schemeClr>
          </a:lnRef>
          <a:fillRef idx="1">
            <a:schemeClr val="accent1"/>
          </a:fillRef>
          <a:effectRef idx="0">
            <a:schemeClr val="accent1"/>
          </a:effectRef>
          <a:fontRef idx="minor"/>
        </p:style>
      </p:sp>
      <p:sp>
        <p:nvSpPr>
          <p:cNvPr id="234" name="Rechteck 19"/>
          <p:cNvSpPr/>
          <p:nvPr/>
        </p:nvSpPr>
        <p:spPr>
          <a:xfrm>
            <a:off x="0" y="150840"/>
            <a:ext cx="2437560" cy="45000"/>
          </a:xfrm>
          <a:prstGeom prst="rect">
            <a:avLst/>
          </a:prstGeom>
          <a:solidFill>
            <a:srgbClr val="9C1CAB"/>
          </a:solidFill>
          <a:ln>
            <a:noFill/>
          </a:ln>
        </p:spPr>
        <p:style>
          <a:lnRef idx="2">
            <a:schemeClr val="accent1">
              <a:shade val="50000"/>
            </a:schemeClr>
          </a:lnRef>
          <a:fillRef idx="1">
            <a:schemeClr val="accent1"/>
          </a:fillRef>
          <a:effectRef idx="0">
            <a:schemeClr val="accent1"/>
          </a:effectRef>
          <a:fontRef idx="minor"/>
        </p:style>
      </p:sp>
      <p:pic>
        <p:nvPicPr>
          <p:cNvPr id="235" name="Grafik 21"/>
          <p:cNvPicPr/>
          <p:nvPr/>
        </p:nvPicPr>
        <p:blipFill>
          <a:blip r:embed="rId3"/>
          <a:stretch/>
        </p:blipFill>
        <p:spPr>
          <a:xfrm>
            <a:off x="11140200" y="6365520"/>
            <a:ext cx="740880" cy="338760"/>
          </a:xfrm>
          <a:prstGeom prst="rect">
            <a:avLst/>
          </a:prstGeom>
          <a:ln w="0">
            <a:noFill/>
          </a:ln>
        </p:spPr>
      </p:pic>
      <p:sp>
        <p:nvSpPr>
          <p:cNvPr id="236" name="Titel 1"/>
          <p:cNvSpPr/>
          <p:nvPr/>
        </p:nvSpPr>
        <p:spPr>
          <a:xfrm>
            <a:off x="72360" y="290880"/>
            <a:ext cx="4087440" cy="250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tabLst>
                <a:tab pos="0" algn="l"/>
              </a:tabLst>
            </a:pPr>
            <a:r>
              <a:rPr lang="de-DE" sz="1100" b="0" strike="noStrike" spc="-1" dirty="0">
                <a:solidFill>
                  <a:srgbClr val="9C1CAB"/>
                </a:solidFill>
                <a:latin typeface="Roboto Slab"/>
                <a:ea typeface="Roboto Slab"/>
              </a:rPr>
              <a:t>Basismodul | Kapitel 2: Offenheit</a:t>
            </a:r>
            <a:endParaRPr lang="de-DE" sz="1100" b="0" strike="noStrike" spc="-1" dirty="0">
              <a:latin typeface="Arial"/>
            </a:endParaRPr>
          </a:p>
        </p:txBody>
      </p:sp>
      <p:sp>
        <p:nvSpPr>
          <p:cNvPr id="237" name="Titel 1"/>
          <p:cNvSpPr/>
          <p:nvPr/>
        </p:nvSpPr>
        <p:spPr>
          <a:xfrm>
            <a:off x="72360" y="6453360"/>
            <a:ext cx="978480" cy="250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tabLst>
                <a:tab pos="0" algn="l"/>
              </a:tabLst>
            </a:pPr>
            <a:r>
              <a:rPr lang="de-DE" sz="1100" b="0" strike="noStrike" spc="-1" dirty="0">
                <a:solidFill>
                  <a:srgbClr val="9C1CAB"/>
                </a:solidFill>
                <a:latin typeface="Roboto Slab"/>
                <a:ea typeface="Roboto Slab"/>
              </a:rPr>
              <a:t>Seite 10/26</a:t>
            </a:r>
            <a:endParaRPr lang="de-DE" sz="1100" b="0" strike="noStrike" spc="-1" dirty="0">
              <a:latin typeface="Arial"/>
            </a:endParaRPr>
          </a:p>
        </p:txBody>
      </p:sp>
      <p:sp>
        <p:nvSpPr>
          <p:cNvPr id="238" name="Textfeld 23"/>
          <p:cNvSpPr/>
          <p:nvPr/>
        </p:nvSpPr>
        <p:spPr>
          <a:xfrm>
            <a:off x="10925640" y="6183000"/>
            <a:ext cx="105516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900" b="0" strike="noStrike" spc="-1">
                <a:solidFill>
                  <a:srgbClr val="767171"/>
                </a:solidFill>
                <a:latin typeface="Roboto Light"/>
                <a:ea typeface="Roboto Light"/>
              </a:rPr>
              <a:t>erstellt durch das</a:t>
            </a:r>
            <a:endParaRPr lang="de-DE" sz="900" b="0" strike="noStrike" spc="-1">
              <a:latin typeface="Arial"/>
            </a:endParaRPr>
          </a:p>
        </p:txBody>
      </p:sp>
      <p:sp>
        <p:nvSpPr>
          <p:cNvPr id="239" name="Rechteck 14"/>
          <p:cNvSpPr/>
          <p:nvPr/>
        </p:nvSpPr>
        <p:spPr>
          <a:xfrm>
            <a:off x="0" y="6334560"/>
            <a:ext cx="882000" cy="45000"/>
          </a:xfrm>
          <a:prstGeom prst="rect">
            <a:avLst/>
          </a:prstGeom>
          <a:solidFill>
            <a:srgbClr val="9C1CAB"/>
          </a:solidFill>
          <a:ln>
            <a:noFill/>
          </a:ln>
        </p:spPr>
        <p:style>
          <a:lnRef idx="2">
            <a:schemeClr val="accent1">
              <a:shade val="50000"/>
            </a:schemeClr>
          </a:lnRef>
          <a:fillRef idx="1">
            <a:schemeClr val="accent1"/>
          </a:fillRef>
          <a:effectRef idx="0">
            <a:schemeClr val="accent1"/>
          </a:effectRef>
          <a:fontRef idx="minor"/>
        </p:style>
      </p:sp>
      <p:sp>
        <p:nvSpPr>
          <p:cNvPr id="240" name="Titel 1"/>
          <p:cNvSpPr/>
          <p:nvPr/>
        </p:nvSpPr>
        <p:spPr>
          <a:xfrm>
            <a:off x="838080" y="365040"/>
            <a:ext cx="10514880" cy="13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tabLst>
                <a:tab pos="0" algn="l"/>
              </a:tabLst>
            </a:pPr>
            <a:r>
              <a:rPr lang="de-DE" sz="4000" b="0" strike="noStrike" spc="-1" dirty="0">
                <a:solidFill>
                  <a:srgbClr val="000000"/>
                </a:solidFill>
                <a:latin typeface="Roboto Slab"/>
                <a:ea typeface="Roboto Slab"/>
              </a:rPr>
              <a:t>Reflexion zum Video</a:t>
            </a:r>
            <a:endParaRPr lang="de-DE" sz="4000" b="0" strike="noStrike" spc="-1" dirty="0">
              <a:latin typeface="Arial"/>
            </a:endParaRPr>
          </a:p>
        </p:txBody>
      </p:sp>
      <p:sp>
        <p:nvSpPr>
          <p:cNvPr id="241" name="Inhaltsplatzhalter 3"/>
          <p:cNvSpPr/>
          <p:nvPr/>
        </p:nvSpPr>
        <p:spPr>
          <a:xfrm>
            <a:off x="702360" y="1825560"/>
            <a:ext cx="4513746" cy="4350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228600" indent="-227880">
              <a:lnSpc>
                <a:spcPct val="90000"/>
              </a:lnSpc>
              <a:spcBef>
                <a:spcPts val="1001"/>
              </a:spcBef>
              <a:buClr>
                <a:srgbClr val="C400DB"/>
              </a:buClr>
              <a:buFont typeface="Arial"/>
              <a:buChar char="•"/>
            </a:pPr>
            <a:r>
              <a:rPr lang="de-DE" sz="2800" b="0" strike="noStrike" spc="-1" dirty="0">
                <a:solidFill>
                  <a:srgbClr val="000000"/>
                </a:solidFill>
                <a:latin typeface="Roboto Light"/>
                <a:ea typeface="Roboto Light"/>
              </a:rPr>
              <a:t>Was war neu für mich? </a:t>
            </a:r>
            <a:endParaRPr lang="de-DE" sz="2800" b="0" strike="noStrike" spc="-1" dirty="0">
              <a:latin typeface="Arial"/>
            </a:endParaRPr>
          </a:p>
          <a:p>
            <a:pPr marL="228600" indent="-227880">
              <a:lnSpc>
                <a:spcPct val="90000"/>
              </a:lnSpc>
              <a:spcBef>
                <a:spcPts val="1001"/>
              </a:spcBef>
              <a:buClr>
                <a:srgbClr val="C400DB"/>
              </a:buClr>
              <a:buFont typeface="Arial"/>
              <a:buChar char="•"/>
            </a:pPr>
            <a:r>
              <a:rPr lang="de-DE" sz="2800" b="0" strike="noStrike" spc="-1" dirty="0">
                <a:solidFill>
                  <a:srgbClr val="000000"/>
                </a:solidFill>
                <a:latin typeface="Roboto Light"/>
                <a:ea typeface="Roboto Light"/>
              </a:rPr>
              <a:t>Was hat mich überrascht? </a:t>
            </a:r>
            <a:endParaRPr lang="de-DE" sz="2800" b="0" strike="noStrike" spc="-1" dirty="0">
              <a:latin typeface="Arial"/>
            </a:endParaRPr>
          </a:p>
          <a:p>
            <a:pPr marL="228600" indent="-227880">
              <a:lnSpc>
                <a:spcPct val="90000"/>
              </a:lnSpc>
              <a:spcBef>
                <a:spcPts val="1001"/>
              </a:spcBef>
              <a:buClr>
                <a:srgbClr val="C400DB"/>
              </a:buClr>
              <a:buFont typeface="Arial"/>
              <a:buChar char="•"/>
            </a:pPr>
            <a:r>
              <a:rPr lang="de-DE" sz="2800" b="0" strike="noStrike" spc="-1" dirty="0">
                <a:solidFill>
                  <a:srgbClr val="000000"/>
                </a:solidFill>
                <a:latin typeface="Roboto Light"/>
                <a:ea typeface="Roboto Light"/>
              </a:rPr>
              <a:t>Welche Gedanken sind mir im Kopf geblieben?</a:t>
            </a:r>
            <a:endParaRPr lang="de-DE" sz="2800" b="0" strike="noStrike" spc="-1" dirty="0">
              <a:latin typeface="Arial"/>
            </a:endParaRPr>
          </a:p>
        </p:txBody>
      </p:sp>
      <p:pic>
        <p:nvPicPr>
          <p:cNvPr id="14" name="Grafik 13">
            <a:extLst>
              <a:ext uri="{FF2B5EF4-FFF2-40B4-BE49-F238E27FC236}">
                <a16:creationId xmlns:a16="http://schemas.microsoft.com/office/drawing/2014/main" id="{A153163A-628E-4882-8869-3E79CBE959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54034" y="1172565"/>
            <a:ext cx="2573613" cy="4749538"/>
          </a:xfrm>
          <a:prstGeom prst="rect">
            <a:avLst/>
          </a:prstGeom>
        </p:spPr>
      </p:pic>
      <p:pic>
        <p:nvPicPr>
          <p:cNvPr id="15" name="Grafik 14">
            <a:extLst>
              <a:ext uri="{FF2B5EF4-FFF2-40B4-BE49-F238E27FC236}">
                <a16:creationId xmlns:a16="http://schemas.microsoft.com/office/drawing/2014/main" id="{C74AA353-9FFB-460A-AF41-7BFE1C5470D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19681" y="1623173"/>
            <a:ext cx="1350163" cy="4330202"/>
          </a:xfrm>
          <a:prstGeom prst="rect">
            <a:avLst/>
          </a:prstGeom>
        </p:spPr>
      </p:pic>
      <p:sp>
        <p:nvSpPr>
          <p:cNvPr id="16" name="Ellipse 12">
            <a:extLst>
              <a:ext uri="{FF2B5EF4-FFF2-40B4-BE49-F238E27FC236}">
                <a16:creationId xmlns:a16="http://schemas.microsoft.com/office/drawing/2014/main" id="{8F03D28A-ECDA-4D65-9732-6156CAAC7DBD}"/>
              </a:ext>
            </a:extLst>
          </p:cNvPr>
          <p:cNvSpPr/>
          <p:nvPr/>
        </p:nvSpPr>
        <p:spPr>
          <a:xfrm rot="5400000">
            <a:off x="8310959" y="4031999"/>
            <a:ext cx="1504393" cy="3525528"/>
          </a:xfrm>
          <a:prstGeom prst="ellipse">
            <a:avLst/>
          </a:prstGeom>
          <a:solidFill>
            <a:srgbClr val="9C1CAB">
              <a:alpha val="10000"/>
            </a:srgbClr>
          </a:solidFill>
          <a:ln>
            <a:noFill/>
          </a:ln>
        </p:spPr>
        <p:style>
          <a:lnRef idx="2">
            <a:schemeClr val="accent1">
              <a:shade val="50000"/>
            </a:schemeClr>
          </a:lnRef>
          <a:fillRef idx="1">
            <a:schemeClr val="accent1"/>
          </a:fillRef>
          <a:effectRef idx="0">
            <a:schemeClr val="accent1"/>
          </a:effectRef>
          <a:fontRef idx="minor"/>
        </p:style>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Ellipse 4">
            <a:extLst>
              <a:ext uri="{FF2B5EF4-FFF2-40B4-BE49-F238E27FC236}">
                <a16:creationId xmlns:a16="http://schemas.microsoft.com/office/drawing/2014/main" id="{FD0D85AD-6D87-461F-9693-621112E5BB88}"/>
              </a:ext>
            </a:extLst>
          </p:cNvPr>
          <p:cNvSpPr/>
          <p:nvPr/>
        </p:nvSpPr>
        <p:spPr>
          <a:xfrm rot="7937598">
            <a:off x="6268445" y="2088224"/>
            <a:ext cx="2685776" cy="2306528"/>
          </a:xfrm>
          <a:prstGeom prst="ellipse">
            <a:avLst/>
          </a:prstGeom>
          <a:solidFill>
            <a:srgbClr val="9C1CAB">
              <a:alpha val="10000"/>
            </a:srgbClr>
          </a:solidFill>
          <a:ln>
            <a:noFill/>
          </a:ln>
        </p:spPr>
        <p:style>
          <a:lnRef idx="2">
            <a:schemeClr val="accent1">
              <a:shade val="50000"/>
            </a:schemeClr>
          </a:lnRef>
          <a:fillRef idx="1">
            <a:schemeClr val="accent1"/>
          </a:fillRef>
          <a:effectRef idx="0">
            <a:schemeClr val="accent1"/>
          </a:effectRef>
          <a:fontRef idx="minor"/>
        </p:style>
      </p:sp>
      <p:sp>
        <p:nvSpPr>
          <p:cNvPr id="44" name="Ellipse 4">
            <a:extLst>
              <a:ext uri="{FF2B5EF4-FFF2-40B4-BE49-F238E27FC236}">
                <a16:creationId xmlns:a16="http://schemas.microsoft.com/office/drawing/2014/main" id="{6C9BFB4C-0C49-4C29-A971-C02896FB4C8F}"/>
              </a:ext>
            </a:extLst>
          </p:cNvPr>
          <p:cNvSpPr/>
          <p:nvPr/>
        </p:nvSpPr>
        <p:spPr>
          <a:xfrm rot="3297714">
            <a:off x="8831962" y="2914166"/>
            <a:ext cx="2685776" cy="1928106"/>
          </a:xfrm>
          <a:prstGeom prst="ellipse">
            <a:avLst/>
          </a:prstGeom>
          <a:solidFill>
            <a:srgbClr val="9C1CAB">
              <a:alpha val="10000"/>
            </a:srgbClr>
          </a:solidFill>
          <a:ln>
            <a:noFill/>
          </a:ln>
        </p:spPr>
        <p:style>
          <a:lnRef idx="2">
            <a:schemeClr val="accent1">
              <a:shade val="50000"/>
            </a:schemeClr>
          </a:lnRef>
          <a:fillRef idx="1">
            <a:schemeClr val="accent1"/>
          </a:fillRef>
          <a:effectRef idx="0">
            <a:schemeClr val="accent1"/>
          </a:effectRef>
          <a:fontRef idx="minor"/>
        </p:style>
      </p:sp>
      <p:sp>
        <p:nvSpPr>
          <p:cNvPr id="43" name="Ellipse 4">
            <a:extLst>
              <a:ext uri="{FF2B5EF4-FFF2-40B4-BE49-F238E27FC236}">
                <a16:creationId xmlns:a16="http://schemas.microsoft.com/office/drawing/2014/main" id="{D1213E56-CF25-4AEB-A665-FA654BBB1BD9}"/>
              </a:ext>
            </a:extLst>
          </p:cNvPr>
          <p:cNvSpPr/>
          <p:nvPr/>
        </p:nvSpPr>
        <p:spPr>
          <a:xfrm rot="288000">
            <a:off x="7877760" y="4113761"/>
            <a:ext cx="2685776" cy="1928106"/>
          </a:xfrm>
          <a:prstGeom prst="ellipse">
            <a:avLst/>
          </a:prstGeom>
          <a:solidFill>
            <a:srgbClr val="9C1CAB">
              <a:alpha val="10000"/>
            </a:srgbClr>
          </a:solidFill>
          <a:ln>
            <a:noFill/>
          </a:ln>
        </p:spPr>
        <p:style>
          <a:lnRef idx="2">
            <a:schemeClr val="accent1">
              <a:shade val="50000"/>
            </a:schemeClr>
          </a:lnRef>
          <a:fillRef idx="1">
            <a:schemeClr val="accent1"/>
          </a:fillRef>
          <a:effectRef idx="0">
            <a:schemeClr val="accent1"/>
          </a:effectRef>
          <a:fontRef idx="minor"/>
        </p:style>
      </p:sp>
      <p:sp>
        <p:nvSpPr>
          <p:cNvPr id="12" name="Ellipse 4">
            <a:extLst>
              <a:ext uri="{FF2B5EF4-FFF2-40B4-BE49-F238E27FC236}">
                <a16:creationId xmlns:a16="http://schemas.microsoft.com/office/drawing/2014/main" id="{275EE04B-92DE-44E7-AE00-B19396DE2967}"/>
              </a:ext>
            </a:extLst>
          </p:cNvPr>
          <p:cNvSpPr/>
          <p:nvPr/>
        </p:nvSpPr>
        <p:spPr>
          <a:xfrm rot="288000">
            <a:off x="-837000" y="1414440"/>
            <a:ext cx="8261280" cy="5313600"/>
          </a:xfrm>
          <a:prstGeom prst="ellipse">
            <a:avLst/>
          </a:prstGeom>
          <a:solidFill>
            <a:srgbClr val="9C1CAB">
              <a:alpha val="10000"/>
            </a:srgbClr>
          </a:solidFill>
          <a:ln>
            <a:noFill/>
          </a:ln>
        </p:spPr>
        <p:style>
          <a:lnRef idx="2">
            <a:schemeClr val="accent1">
              <a:shade val="50000"/>
            </a:schemeClr>
          </a:lnRef>
          <a:fillRef idx="1">
            <a:schemeClr val="accent1"/>
          </a:fillRef>
          <a:effectRef idx="0">
            <a:schemeClr val="accent1"/>
          </a:effectRef>
          <a:fontRef idx="minor"/>
        </p:style>
      </p:sp>
      <p:sp>
        <p:nvSpPr>
          <p:cNvPr id="13" name="Ellipse 12">
            <a:extLst>
              <a:ext uri="{FF2B5EF4-FFF2-40B4-BE49-F238E27FC236}">
                <a16:creationId xmlns:a16="http://schemas.microsoft.com/office/drawing/2014/main" id="{74EE64E4-8BAF-4D41-8E84-3339120D576B}"/>
              </a:ext>
            </a:extLst>
          </p:cNvPr>
          <p:cNvSpPr/>
          <p:nvPr/>
        </p:nvSpPr>
        <p:spPr>
          <a:xfrm rot="1897800">
            <a:off x="-1886040" y="1554120"/>
            <a:ext cx="7741080" cy="7395120"/>
          </a:xfrm>
          <a:prstGeom prst="ellipse">
            <a:avLst/>
          </a:prstGeom>
          <a:solidFill>
            <a:srgbClr val="9C1CAB">
              <a:alpha val="10000"/>
            </a:srgbClr>
          </a:solidFill>
          <a:ln>
            <a:noFill/>
          </a:ln>
        </p:spPr>
        <p:style>
          <a:lnRef idx="2">
            <a:schemeClr val="accent1">
              <a:shade val="50000"/>
            </a:schemeClr>
          </a:lnRef>
          <a:fillRef idx="1">
            <a:schemeClr val="accent1"/>
          </a:fillRef>
          <a:effectRef idx="0">
            <a:schemeClr val="accent1"/>
          </a:effectRef>
          <a:fontRef idx="minor"/>
        </p:style>
      </p:sp>
      <p:sp>
        <p:nvSpPr>
          <p:cNvPr id="244" name="Titel 1"/>
          <p:cNvSpPr/>
          <p:nvPr/>
        </p:nvSpPr>
        <p:spPr>
          <a:xfrm>
            <a:off x="838080" y="641484"/>
            <a:ext cx="10514880" cy="13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tabLst>
                <a:tab pos="0" algn="l"/>
              </a:tabLst>
            </a:pPr>
            <a:r>
              <a:rPr lang="de-DE" sz="4000" b="0" strike="noStrike" spc="-1" dirty="0">
                <a:solidFill>
                  <a:srgbClr val="000000"/>
                </a:solidFill>
                <a:latin typeface="Roboto Slab"/>
                <a:ea typeface="Roboto Slab"/>
              </a:rPr>
              <a:t>Reflexionseinheit: </a:t>
            </a:r>
            <a:br>
              <a:rPr lang="de-DE" sz="4000" b="0" strike="noStrike" spc="-1" dirty="0">
                <a:solidFill>
                  <a:srgbClr val="000000"/>
                </a:solidFill>
                <a:latin typeface="Roboto Slab"/>
                <a:ea typeface="Roboto Slab"/>
              </a:rPr>
            </a:br>
            <a:r>
              <a:rPr lang="de-DE" sz="4000" b="0" strike="noStrike" spc="-1" dirty="0">
                <a:solidFill>
                  <a:srgbClr val="000000"/>
                </a:solidFill>
                <a:latin typeface="Roboto Slab"/>
                <a:ea typeface="Roboto Slab"/>
              </a:rPr>
              <a:t>„Selbstverständliche Offenheit“</a:t>
            </a:r>
            <a:endParaRPr lang="de-DE" sz="4000" b="0" strike="noStrike" spc="-1" dirty="0">
              <a:latin typeface="Arial"/>
            </a:endParaRPr>
          </a:p>
        </p:txBody>
      </p:sp>
      <p:sp>
        <p:nvSpPr>
          <p:cNvPr id="245" name="Rechteck 19"/>
          <p:cNvSpPr/>
          <p:nvPr/>
        </p:nvSpPr>
        <p:spPr>
          <a:xfrm>
            <a:off x="0" y="150840"/>
            <a:ext cx="2437560" cy="45000"/>
          </a:xfrm>
          <a:prstGeom prst="rect">
            <a:avLst/>
          </a:prstGeom>
          <a:solidFill>
            <a:srgbClr val="9C1CAB"/>
          </a:solidFill>
          <a:ln>
            <a:noFill/>
          </a:ln>
        </p:spPr>
        <p:style>
          <a:lnRef idx="2">
            <a:schemeClr val="accent1">
              <a:shade val="50000"/>
            </a:schemeClr>
          </a:lnRef>
          <a:fillRef idx="1">
            <a:schemeClr val="accent1"/>
          </a:fillRef>
          <a:effectRef idx="0">
            <a:schemeClr val="accent1"/>
          </a:effectRef>
          <a:fontRef idx="minor"/>
        </p:style>
      </p:sp>
      <p:pic>
        <p:nvPicPr>
          <p:cNvPr id="246" name="Grafik 21"/>
          <p:cNvPicPr/>
          <p:nvPr/>
        </p:nvPicPr>
        <p:blipFill>
          <a:blip r:embed="rId3"/>
          <a:stretch/>
        </p:blipFill>
        <p:spPr>
          <a:xfrm>
            <a:off x="11140200" y="6365520"/>
            <a:ext cx="740880" cy="338760"/>
          </a:xfrm>
          <a:prstGeom prst="rect">
            <a:avLst/>
          </a:prstGeom>
          <a:ln w="0">
            <a:noFill/>
          </a:ln>
        </p:spPr>
      </p:pic>
      <p:sp>
        <p:nvSpPr>
          <p:cNvPr id="247" name="Titel 1"/>
          <p:cNvSpPr/>
          <p:nvPr/>
        </p:nvSpPr>
        <p:spPr>
          <a:xfrm>
            <a:off x="72360" y="290880"/>
            <a:ext cx="4087440" cy="250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tabLst>
                <a:tab pos="0" algn="l"/>
              </a:tabLst>
            </a:pPr>
            <a:r>
              <a:rPr lang="de-DE" sz="1100" b="0" strike="noStrike" spc="-1">
                <a:solidFill>
                  <a:srgbClr val="9C1CAB"/>
                </a:solidFill>
                <a:latin typeface="Roboto Slab"/>
                <a:ea typeface="Roboto Slab"/>
              </a:rPr>
              <a:t>Basismodul | Kapitel 2: Offenheit</a:t>
            </a:r>
            <a:endParaRPr lang="de-DE" sz="1100" b="0" strike="noStrike" spc="-1">
              <a:latin typeface="Arial"/>
            </a:endParaRPr>
          </a:p>
        </p:txBody>
      </p:sp>
      <p:sp>
        <p:nvSpPr>
          <p:cNvPr id="248" name="Titel 1"/>
          <p:cNvSpPr/>
          <p:nvPr/>
        </p:nvSpPr>
        <p:spPr>
          <a:xfrm>
            <a:off x="72360" y="6453360"/>
            <a:ext cx="978480" cy="250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tabLst>
                <a:tab pos="0" algn="l"/>
              </a:tabLst>
            </a:pPr>
            <a:r>
              <a:rPr lang="de-DE" sz="1100" b="0" strike="noStrike" spc="-1" dirty="0">
                <a:solidFill>
                  <a:srgbClr val="9C1CAB"/>
                </a:solidFill>
                <a:latin typeface="Roboto Slab"/>
                <a:ea typeface="Roboto Slab"/>
              </a:rPr>
              <a:t>Seite 11/26</a:t>
            </a:r>
            <a:endParaRPr lang="de-DE" sz="1100" b="0" strike="noStrike" spc="-1" dirty="0">
              <a:latin typeface="Arial"/>
            </a:endParaRPr>
          </a:p>
        </p:txBody>
      </p:sp>
      <p:sp>
        <p:nvSpPr>
          <p:cNvPr id="249" name="Textfeld 23"/>
          <p:cNvSpPr/>
          <p:nvPr/>
        </p:nvSpPr>
        <p:spPr>
          <a:xfrm>
            <a:off x="10925640" y="6183000"/>
            <a:ext cx="105516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900" b="0" strike="noStrike" spc="-1">
                <a:solidFill>
                  <a:srgbClr val="767171"/>
                </a:solidFill>
                <a:latin typeface="Roboto Light"/>
                <a:ea typeface="Roboto Light"/>
              </a:rPr>
              <a:t>erstellt durch das</a:t>
            </a:r>
            <a:endParaRPr lang="de-DE" sz="900" b="0" strike="noStrike" spc="-1">
              <a:latin typeface="Arial"/>
            </a:endParaRPr>
          </a:p>
        </p:txBody>
      </p:sp>
      <p:sp>
        <p:nvSpPr>
          <p:cNvPr id="250" name="Rechteck 14"/>
          <p:cNvSpPr/>
          <p:nvPr/>
        </p:nvSpPr>
        <p:spPr>
          <a:xfrm>
            <a:off x="0" y="6334560"/>
            <a:ext cx="882000" cy="45000"/>
          </a:xfrm>
          <a:prstGeom prst="rect">
            <a:avLst/>
          </a:prstGeom>
          <a:solidFill>
            <a:srgbClr val="9C1CAB"/>
          </a:solidFill>
          <a:ln>
            <a:noFill/>
          </a:ln>
        </p:spPr>
        <p:style>
          <a:lnRef idx="2">
            <a:schemeClr val="accent1">
              <a:shade val="50000"/>
            </a:schemeClr>
          </a:lnRef>
          <a:fillRef idx="1">
            <a:schemeClr val="accent1"/>
          </a:fillRef>
          <a:effectRef idx="0">
            <a:schemeClr val="accent1"/>
          </a:effectRef>
          <a:fontRef idx="minor"/>
        </p:style>
      </p:sp>
      <p:sp>
        <p:nvSpPr>
          <p:cNvPr id="251" name="Inhaltsplatzhalter 3"/>
          <p:cNvSpPr/>
          <p:nvPr/>
        </p:nvSpPr>
        <p:spPr>
          <a:xfrm>
            <a:off x="702360" y="2327368"/>
            <a:ext cx="5392800" cy="384879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228600" indent="-227880">
              <a:lnSpc>
                <a:spcPct val="90000"/>
              </a:lnSpc>
              <a:spcBef>
                <a:spcPts val="1001"/>
              </a:spcBef>
              <a:buClr>
                <a:srgbClr val="C400DB"/>
              </a:buClr>
              <a:buFont typeface="Arial"/>
              <a:buChar char="•"/>
            </a:pPr>
            <a:r>
              <a:rPr lang="de-DE" sz="2800" b="0" strike="noStrike" spc="-1" dirty="0">
                <a:solidFill>
                  <a:srgbClr val="000000"/>
                </a:solidFill>
                <a:latin typeface="Roboto Light"/>
                <a:ea typeface="Roboto Light"/>
              </a:rPr>
              <a:t>Arbeitsblatt 3</a:t>
            </a:r>
            <a:endParaRPr lang="de-DE" sz="2800" b="0" strike="noStrike" spc="-1" dirty="0">
              <a:latin typeface="Arial"/>
            </a:endParaRPr>
          </a:p>
        </p:txBody>
      </p:sp>
      <p:graphicFrame>
        <p:nvGraphicFramePr>
          <p:cNvPr id="2" name="Objekt 1">
            <a:extLst>
              <a:ext uri="{FF2B5EF4-FFF2-40B4-BE49-F238E27FC236}">
                <a16:creationId xmlns:a16="http://schemas.microsoft.com/office/drawing/2014/main" id="{0186C39A-BD44-4484-A348-3E71533844D0}"/>
              </a:ext>
            </a:extLst>
          </p:cNvPr>
          <p:cNvGraphicFramePr>
            <a:graphicFrameLocks noChangeAspect="1"/>
          </p:cNvGraphicFramePr>
          <p:nvPr>
            <p:extLst>
              <p:ext uri="{D42A27DB-BD31-4B8C-83A1-F6EECF244321}">
                <p14:modId xmlns:p14="http://schemas.microsoft.com/office/powerpoint/2010/main" val="271005193"/>
              </p:ext>
            </p:extLst>
          </p:nvPr>
        </p:nvGraphicFramePr>
        <p:xfrm>
          <a:off x="993719" y="2902630"/>
          <a:ext cx="2134794" cy="3021003"/>
        </p:xfrm>
        <a:graphic>
          <a:graphicData uri="http://schemas.openxmlformats.org/presentationml/2006/ole">
            <mc:AlternateContent xmlns:mc="http://schemas.openxmlformats.org/markup-compatibility/2006">
              <mc:Choice xmlns:v="urn:schemas-microsoft-com:vml" Requires="v">
                <p:oleObj name="Acrobat Document" r:id="rId4" imgW="3778123" imgH="5346448" progId="Acrobat.Document.DC">
                  <p:embed/>
                </p:oleObj>
              </mc:Choice>
              <mc:Fallback>
                <p:oleObj name="Acrobat Document" r:id="rId4" imgW="3778123" imgH="5346448" progId="Acrobat.Document.DC">
                  <p:embed/>
                  <p:pic>
                    <p:nvPicPr>
                      <p:cNvPr id="0" name=""/>
                      <p:cNvPicPr/>
                      <p:nvPr/>
                    </p:nvPicPr>
                    <p:blipFill>
                      <a:blip r:embed="rId5"/>
                      <a:stretch>
                        <a:fillRect/>
                      </a:stretch>
                    </p:blipFill>
                    <p:spPr>
                      <a:xfrm>
                        <a:off x="993719" y="2902630"/>
                        <a:ext cx="2134794" cy="3021003"/>
                      </a:xfrm>
                      <a:prstGeom prst="rect">
                        <a:avLst/>
                      </a:prstGeom>
                    </p:spPr>
                  </p:pic>
                </p:oleObj>
              </mc:Fallback>
            </mc:AlternateContent>
          </a:graphicData>
        </a:graphic>
      </p:graphicFrame>
      <p:pic>
        <p:nvPicPr>
          <p:cNvPr id="25" name="Grafik 24">
            <a:extLst>
              <a:ext uri="{FF2B5EF4-FFF2-40B4-BE49-F238E27FC236}">
                <a16:creationId xmlns:a16="http://schemas.microsoft.com/office/drawing/2014/main" id="{52532601-AF32-46E3-A043-54A91E2E922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28539" y="2150183"/>
            <a:ext cx="1165589" cy="2262948"/>
          </a:xfrm>
          <a:prstGeom prst="rect">
            <a:avLst/>
          </a:prstGeom>
        </p:spPr>
      </p:pic>
      <p:pic>
        <p:nvPicPr>
          <p:cNvPr id="27" name="Grafik 26">
            <a:extLst>
              <a:ext uri="{FF2B5EF4-FFF2-40B4-BE49-F238E27FC236}">
                <a16:creationId xmlns:a16="http://schemas.microsoft.com/office/drawing/2014/main" id="{A7E1B30B-3257-4224-889B-E1287929339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531423" y="3366354"/>
            <a:ext cx="1090647" cy="2297941"/>
          </a:xfrm>
          <a:prstGeom prst="rect">
            <a:avLst/>
          </a:prstGeom>
        </p:spPr>
      </p:pic>
      <p:pic>
        <p:nvPicPr>
          <p:cNvPr id="30" name="Grafik 29">
            <a:extLst>
              <a:ext uri="{FF2B5EF4-FFF2-40B4-BE49-F238E27FC236}">
                <a16:creationId xmlns:a16="http://schemas.microsoft.com/office/drawing/2014/main" id="{09137E98-5F9D-43E2-8E0C-36AF1AE2B4B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704944" y="2274766"/>
            <a:ext cx="1189797" cy="226294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8828F8FD-2DCF-1B49-ADB1-30855705C0A4}"/>
              </a:ext>
            </a:extLst>
          </p:cNvPr>
          <p:cNvSpPr/>
          <p:nvPr/>
        </p:nvSpPr>
        <p:spPr>
          <a:xfrm>
            <a:off x="72360" y="290880"/>
            <a:ext cx="4087440" cy="250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tabLst>
                <a:tab pos="0" algn="l"/>
              </a:tabLst>
            </a:pPr>
            <a:r>
              <a:rPr lang="de-DE" sz="1100" b="0" strike="noStrike" spc="-1" dirty="0">
                <a:solidFill>
                  <a:srgbClr val="E95011"/>
                </a:solidFill>
                <a:latin typeface="Roboto Slab"/>
                <a:ea typeface="Roboto Slab"/>
              </a:rPr>
              <a:t>Basismodul</a:t>
            </a:r>
            <a:endParaRPr lang="de-DE" sz="1100" b="0" strike="noStrike" spc="-1" dirty="0">
              <a:solidFill>
                <a:srgbClr val="E95011"/>
              </a:solidFill>
              <a:latin typeface="Arial"/>
            </a:endParaRPr>
          </a:p>
        </p:txBody>
      </p:sp>
      <p:sp>
        <p:nvSpPr>
          <p:cNvPr id="8" name="Rechteck 16">
            <a:extLst>
              <a:ext uri="{FF2B5EF4-FFF2-40B4-BE49-F238E27FC236}">
                <a16:creationId xmlns:a16="http://schemas.microsoft.com/office/drawing/2014/main" id="{50E47CA2-D408-D643-8333-1C08BA38FACE}"/>
              </a:ext>
            </a:extLst>
          </p:cNvPr>
          <p:cNvSpPr/>
          <p:nvPr/>
        </p:nvSpPr>
        <p:spPr>
          <a:xfrm>
            <a:off x="-1044720" y="150840"/>
            <a:ext cx="2467440" cy="45000"/>
          </a:xfrm>
          <a:prstGeom prst="rect">
            <a:avLst/>
          </a:prstGeom>
          <a:solidFill>
            <a:srgbClr val="E95011"/>
          </a:solidFill>
          <a:ln>
            <a:noFill/>
          </a:ln>
        </p:spPr>
        <p:style>
          <a:lnRef idx="2">
            <a:schemeClr val="accent1">
              <a:shade val="50000"/>
            </a:schemeClr>
          </a:lnRef>
          <a:fillRef idx="1">
            <a:schemeClr val="accent1"/>
          </a:fillRef>
          <a:effectRef idx="0">
            <a:schemeClr val="accent1"/>
          </a:effectRef>
          <a:fontRef idx="minor"/>
        </p:style>
      </p:sp>
      <p:sp>
        <p:nvSpPr>
          <p:cNvPr id="13" name="Ellipse 12">
            <a:extLst>
              <a:ext uri="{FF2B5EF4-FFF2-40B4-BE49-F238E27FC236}">
                <a16:creationId xmlns:a16="http://schemas.microsoft.com/office/drawing/2014/main" id="{5233C63B-E1F8-43F9-A6FB-CEC1B21A770E}"/>
              </a:ext>
            </a:extLst>
          </p:cNvPr>
          <p:cNvSpPr/>
          <p:nvPr/>
        </p:nvSpPr>
        <p:spPr>
          <a:xfrm rot="2231094">
            <a:off x="3232005" y="-587508"/>
            <a:ext cx="10276461" cy="7976337"/>
          </a:xfrm>
          <a:prstGeom prst="ellipse">
            <a:avLst/>
          </a:prstGeom>
          <a:solidFill>
            <a:srgbClr val="E84E0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Roboto Light" panose="02000000000000000000" pitchFamily="2" charset="0"/>
              <a:ea typeface="Roboto Light" panose="02000000000000000000" pitchFamily="2" charset="0"/>
            </a:endParaRPr>
          </a:p>
        </p:txBody>
      </p:sp>
      <p:sp>
        <p:nvSpPr>
          <p:cNvPr id="15" name="Ellipse 14">
            <a:extLst>
              <a:ext uri="{FF2B5EF4-FFF2-40B4-BE49-F238E27FC236}">
                <a16:creationId xmlns:a16="http://schemas.microsoft.com/office/drawing/2014/main" id="{F2529273-899F-46EE-9510-1E21EEFF143F}"/>
              </a:ext>
            </a:extLst>
          </p:cNvPr>
          <p:cNvSpPr/>
          <p:nvPr/>
        </p:nvSpPr>
        <p:spPr>
          <a:xfrm rot="20650921">
            <a:off x="3204710" y="19027"/>
            <a:ext cx="10103561" cy="6240449"/>
          </a:xfrm>
          <a:prstGeom prst="ellipse">
            <a:avLst/>
          </a:prstGeom>
          <a:solidFill>
            <a:srgbClr val="E84E0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FFFF00"/>
              </a:highlight>
              <a:latin typeface="Roboto Light" panose="02000000000000000000" pitchFamily="2" charset="0"/>
              <a:ea typeface="Roboto Light" panose="02000000000000000000" pitchFamily="2" charset="0"/>
            </a:endParaRPr>
          </a:p>
        </p:txBody>
      </p:sp>
      <p:sp>
        <p:nvSpPr>
          <p:cNvPr id="17" name="Textfeld 16">
            <a:extLst>
              <a:ext uri="{FF2B5EF4-FFF2-40B4-BE49-F238E27FC236}">
                <a16:creationId xmlns:a16="http://schemas.microsoft.com/office/drawing/2014/main" id="{CBE9CEDC-FF25-49C0-887C-8A7B84DFEBF4}"/>
              </a:ext>
            </a:extLst>
          </p:cNvPr>
          <p:cNvSpPr txBox="1"/>
          <p:nvPr/>
        </p:nvSpPr>
        <p:spPr>
          <a:xfrm>
            <a:off x="158646" y="5790244"/>
            <a:ext cx="970244" cy="215444"/>
          </a:xfrm>
          <a:prstGeom prst="rect">
            <a:avLst/>
          </a:prstGeom>
          <a:noFill/>
        </p:spPr>
        <p:txBody>
          <a:bodyPr wrap="square" rtlCol="0">
            <a:spAutoFit/>
          </a:bodyPr>
          <a:lstStyle/>
          <a:p>
            <a:r>
              <a:rPr lang="de-DE" sz="800" dirty="0">
                <a:solidFill>
                  <a:schemeClr val="bg2">
                    <a:lumMod val="50000"/>
                  </a:schemeClr>
                </a:solidFill>
                <a:latin typeface="Roboto Light" panose="02000000000000000000" pitchFamily="2" charset="0"/>
                <a:ea typeface="Roboto Light" panose="02000000000000000000" pitchFamily="2" charset="0"/>
              </a:rPr>
              <a:t>erstellt durch das</a:t>
            </a:r>
          </a:p>
        </p:txBody>
      </p:sp>
      <p:pic>
        <p:nvPicPr>
          <p:cNvPr id="18" name="Grafik 17">
            <a:extLst>
              <a:ext uri="{FF2B5EF4-FFF2-40B4-BE49-F238E27FC236}">
                <a16:creationId xmlns:a16="http://schemas.microsoft.com/office/drawing/2014/main" id="{DF7FFA5C-E0D5-4477-A625-0E97E2AC4C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979" y="6005688"/>
            <a:ext cx="1320596" cy="604416"/>
          </a:xfrm>
          <a:prstGeom prst="rect">
            <a:avLst/>
          </a:prstGeom>
        </p:spPr>
      </p:pic>
      <p:sp>
        <p:nvSpPr>
          <p:cNvPr id="19" name="Titel 1">
            <a:extLst>
              <a:ext uri="{FF2B5EF4-FFF2-40B4-BE49-F238E27FC236}">
                <a16:creationId xmlns:a16="http://schemas.microsoft.com/office/drawing/2014/main" id="{CB904180-AAC2-455E-B5D0-452EFE393E9E}"/>
              </a:ext>
            </a:extLst>
          </p:cNvPr>
          <p:cNvSpPr txBox="1">
            <a:spLocks/>
          </p:cNvSpPr>
          <p:nvPr/>
        </p:nvSpPr>
        <p:spPr>
          <a:xfrm>
            <a:off x="2837127" y="2082804"/>
            <a:ext cx="9144000" cy="2387598"/>
          </a:xfrm>
          <a:prstGeom prst="rect">
            <a:avLst/>
          </a:prstGeom>
        </p:spPr>
        <p:txBody>
          <a:bodyPr lIns="0" tIns="0" rIns="0" bIns="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de-DE" sz="5800" dirty="0">
                <a:latin typeface="Roboto Slab" pitchFamily="2" charset="0"/>
                <a:ea typeface="Roboto Slab" pitchFamily="2" charset="0"/>
              </a:rPr>
              <a:t>Basismodul Kapitel 3: </a:t>
            </a:r>
            <a:r>
              <a:rPr lang="de-DE" dirty="0">
                <a:latin typeface="Roboto Slab" pitchFamily="2" charset="0"/>
                <a:ea typeface="Roboto Slab" pitchFamily="2" charset="0"/>
              </a:rPr>
              <a:t>Umgang am Arbeitsplatz LSB+ </a:t>
            </a:r>
            <a:br>
              <a:rPr lang="de-DE" sz="5800" dirty="0">
                <a:latin typeface="Roboto Slab" pitchFamily="2" charset="0"/>
                <a:ea typeface="Roboto Slab" pitchFamily="2" charset="0"/>
              </a:rPr>
            </a:br>
            <a:r>
              <a:rPr lang="de-DE" sz="5800" dirty="0">
                <a:latin typeface="Roboto Slab" pitchFamily="2" charset="0"/>
                <a:ea typeface="Roboto Slab" pitchFamily="2"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medien 2" title="Basismodul Kapitel 3: Umgang am Arbeitsplatz LSB+">
            <a:hlinkClick r:id="" action="ppaction://media"/>
            <a:extLst>
              <a:ext uri="{FF2B5EF4-FFF2-40B4-BE49-F238E27FC236}">
                <a16:creationId xmlns:a16="http://schemas.microsoft.com/office/drawing/2014/main" id="{47D9A018-706B-5701-800D-AC2C20D0686E}"/>
              </a:ext>
            </a:extLst>
          </p:cNvPr>
          <p:cNvPicPr>
            <a:picLocks noRot="1" noChangeAspect="1"/>
          </p:cNvPicPr>
          <p:nvPr>
            <a:videoFile r:link="rId1"/>
          </p:nvPr>
        </p:nvPicPr>
        <p:blipFill>
          <a:blip r:embed="rId4"/>
          <a:stretch>
            <a:fillRect/>
          </a:stretch>
        </p:blipFill>
        <p:spPr>
          <a:xfrm>
            <a:off x="0" y="-30480"/>
            <a:ext cx="12192000" cy="6888480"/>
          </a:xfrm>
          <a:prstGeom prst="rect">
            <a:avLst/>
          </a:prstGeom>
        </p:spPr>
      </p:pic>
    </p:spTree>
    <p:extLst>
      <p:ext uri="{BB962C8B-B14F-4D97-AF65-F5344CB8AC3E}">
        <p14:creationId xmlns:p14="http://schemas.microsoft.com/office/powerpoint/2010/main" val="402612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lipse 4">
            <a:extLst>
              <a:ext uri="{FF2B5EF4-FFF2-40B4-BE49-F238E27FC236}">
                <a16:creationId xmlns:a16="http://schemas.microsoft.com/office/drawing/2014/main" id="{584F575D-A8E7-4399-943B-F7FCC39BFE69}"/>
              </a:ext>
            </a:extLst>
          </p:cNvPr>
          <p:cNvSpPr/>
          <p:nvPr/>
        </p:nvSpPr>
        <p:spPr>
          <a:xfrm rot="288000">
            <a:off x="-837000" y="1414440"/>
            <a:ext cx="8261280" cy="5313600"/>
          </a:xfrm>
          <a:prstGeom prst="ellipse">
            <a:avLst/>
          </a:prstGeom>
          <a:solidFill>
            <a:srgbClr val="E84E0F">
              <a:alpha val="9804"/>
            </a:srgbClr>
          </a:solidFill>
          <a:ln>
            <a:noFill/>
          </a:ln>
        </p:spPr>
        <p:style>
          <a:lnRef idx="2">
            <a:schemeClr val="accent1">
              <a:shade val="50000"/>
            </a:schemeClr>
          </a:lnRef>
          <a:fillRef idx="1">
            <a:schemeClr val="accent1"/>
          </a:fillRef>
          <a:effectRef idx="0">
            <a:schemeClr val="accent1"/>
          </a:effectRef>
          <a:fontRef idx="minor"/>
        </p:style>
      </p:sp>
      <p:sp>
        <p:nvSpPr>
          <p:cNvPr id="13" name="Ellipse 12">
            <a:extLst>
              <a:ext uri="{FF2B5EF4-FFF2-40B4-BE49-F238E27FC236}">
                <a16:creationId xmlns:a16="http://schemas.microsoft.com/office/drawing/2014/main" id="{1DCD98B8-9288-4F72-B77D-E5D1834C108C}"/>
              </a:ext>
            </a:extLst>
          </p:cNvPr>
          <p:cNvSpPr/>
          <p:nvPr/>
        </p:nvSpPr>
        <p:spPr>
          <a:xfrm rot="1897800">
            <a:off x="-1886040" y="1554120"/>
            <a:ext cx="7741080" cy="7395120"/>
          </a:xfrm>
          <a:prstGeom prst="ellipse">
            <a:avLst/>
          </a:prstGeom>
          <a:solidFill>
            <a:srgbClr val="E84E0F">
              <a:alpha val="9804"/>
            </a:srgbClr>
          </a:solidFill>
          <a:ln>
            <a:noFill/>
          </a:ln>
        </p:spPr>
        <p:style>
          <a:lnRef idx="2">
            <a:schemeClr val="accent1">
              <a:shade val="50000"/>
            </a:schemeClr>
          </a:lnRef>
          <a:fillRef idx="1">
            <a:schemeClr val="accent1"/>
          </a:fillRef>
          <a:effectRef idx="0">
            <a:schemeClr val="accent1"/>
          </a:effectRef>
          <a:fontRef idx="minor"/>
        </p:style>
      </p:sp>
      <p:sp>
        <p:nvSpPr>
          <p:cNvPr id="272" name="Titel 1"/>
          <p:cNvSpPr/>
          <p:nvPr/>
        </p:nvSpPr>
        <p:spPr>
          <a:xfrm>
            <a:off x="838080" y="365040"/>
            <a:ext cx="10514880" cy="13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tabLst>
                <a:tab pos="0" algn="l"/>
              </a:tabLst>
            </a:pPr>
            <a:r>
              <a:rPr lang="de-DE" sz="4000" b="0" strike="noStrike" spc="-1">
                <a:solidFill>
                  <a:srgbClr val="000000"/>
                </a:solidFill>
                <a:latin typeface="Roboto Slab"/>
                <a:ea typeface="Roboto Slab"/>
              </a:rPr>
              <a:t>Reflexion zum Video</a:t>
            </a:r>
            <a:endParaRPr lang="de-DE" sz="4000" b="0" strike="noStrike" spc="-1">
              <a:latin typeface="Arial"/>
            </a:endParaRPr>
          </a:p>
        </p:txBody>
      </p:sp>
      <p:sp>
        <p:nvSpPr>
          <p:cNvPr id="273" name="Rechteck 19"/>
          <p:cNvSpPr/>
          <p:nvPr/>
        </p:nvSpPr>
        <p:spPr>
          <a:xfrm>
            <a:off x="0" y="150840"/>
            <a:ext cx="3735360" cy="45000"/>
          </a:xfrm>
          <a:prstGeom prst="rect">
            <a:avLst/>
          </a:prstGeom>
          <a:solidFill>
            <a:srgbClr val="E84E0F"/>
          </a:solidFill>
          <a:ln>
            <a:noFill/>
          </a:ln>
        </p:spPr>
        <p:style>
          <a:lnRef idx="2">
            <a:schemeClr val="accent1">
              <a:shade val="50000"/>
            </a:schemeClr>
          </a:lnRef>
          <a:fillRef idx="1">
            <a:schemeClr val="accent1"/>
          </a:fillRef>
          <a:effectRef idx="0">
            <a:schemeClr val="accent1"/>
          </a:effectRef>
          <a:fontRef idx="minor"/>
        </p:style>
      </p:sp>
      <p:pic>
        <p:nvPicPr>
          <p:cNvPr id="274" name="Grafik 21"/>
          <p:cNvPicPr/>
          <p:nvPr/>
        </p:nvPicPr>
        <p:blipFill>
          <a:blip r:embed="rId3"/>
          <a:stretch/>
        </p:blipFill>
        <p:spPr>
          <a:xfrm>
            <a:off x="11140200" y="6365520"/>
            <a:ext cx="740880" cy="338760"/>
          </a:xfrm>
          <a:prstGeom prst="rect">
            <a:avLst/>
          </a:prstGeom>
          <a:ln w="0">
            <a:noFill/>
          </a:ln>
        </p:spPr>
      </p:pic>
      <p:sp>
        <p:nvSpPr>
          <p:cNvPr id="275" name="Titel 1"/>
          <p:cNvSpPr/>
          <p:nvPr/>
        </p:nvSpPr>
        <p:spPr>
          <a:xfrm>
            <a:off x="72360" y="290880"/>
            <a:ext cx="4087440" cy="250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tabLst>
                <a:tab pos="0" algn="l"/>
              </a:tabLst>
            </a:pPr>
            <a:r>
              <a:rPr lang="de-DE" sz="1100" b="0" strike="noStrike" spc="-1" dirty="0">
                <a:solidFill>
                  <a:srgbClr val="E84E0F"/>
                </a:solidFill>
                <a:latin typeface="Roboto Slab"/>
                <a:ea typeface="Roboto Slab"/>
              </a:rPr>
              <a:t>Basismodul | Kapitel 3: Umgang am Arbeitsplatz LSB+</a:t>
            </a:r>
            <a:endParaRPr lang="de-DE" sz="1100" b="0" strike="noStrike" spc="-1" dirty="0">
              <a:latin typeface="Arial"/>
            </a:endParaRPr>
          </a:p>
        </p:txBody>
      </p:sp>
      <p:sp>
        <p:nvSpPr>
          <p:cNvPr id="276" name="Titel 1"/>
          <p:cNvSpPr/>
          <p:nvPr/>
        </p:nvSpPr>
        <p:spPr>
          <a:xfrm>
            <a:off x="72360" y="6453360"/>
            <a:ext cx="978480" cy="250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tabLst>
                <a:tab pos="0" algn="l"/>
              </a:tabLst>
            </a:pPr>
            <a:r>
              <a:rPr lang="de-DE" sz="1100" b="0" strike="noStrike" spc="-1" dirty="0">
                <a:solidFill>
                  <a:srgbClr val="E84E0F"/>
                </a:solidFill>
                <a:latin typeface="Roboto Slab"/>
                <a:ea typeface="Roboto Slab"/>
              </a:rPr>
              <a:t>Seite 14/26</a:t>
            </a:r>
            <a:endParaRPr lang="de-DE" sz="1100" b="0" strike="noStrike" spc="-1" dirty="0">
              <a:latin typeface="Arial"/>
            </a:endParaRPr>
          </a:p>
        </p:txBody>
      </p:sp>
      <p:sp>
        <p:nvSpPr>
          <p:cNvPr id="277" name="Textfeld 27"/>
          <p:cNvSpPr/>
          <p:nvPr/>
        </p:nvSpPr>
        <p:spPr>
          <a:xfrm>
            <a:off x="10925640" y="6183000"/>
            <a:ext cx="105516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900" b="0" strike="noStrike" spc="-1">
                <a:solidFill>
                  <a:srgbClr val="767171"/>
                </a:solidFill>
                <a:latin typeface="Roboto Light"/>
                <a:ea typeface="Roboto Light"/>
              </a:rPr>
              <a:t>erstellt durch das</a:t>
            </a:r>
            <a:endParaRPr lang="de-DE" sz="900" b="0" strike="noStrike" spc="-1">
              <a:latin typeface="Arial"/>
            </a:endParaRPr>
          </a:p>
        </p:txBody>
      </p:sp>
      <p:sp>
        <p:nvSpPr>
          <p:cNvPr id="278" name="Rechteck 14"/>
          <p:cNvSpPr/>
          <p:nvPr/>
        </p:nvSpPr>
        <p:spPr>
          <a:xfrm>
            <a:off x="0" y="6334560"/>
            <a:ext cx="882000" cy="45000"/>
          </a:xfrm>
          <a:prstGeom prst="rect">
            <a:avLst/>
          </a:prstGeom>
          <a:solidFill>
            <a:srgbClr val="E84E0F"/>
          </a:solidFill>
          <a:ln>
            <a:noFill/>
          </a:ln>
        </p:spPr>
        <p:style>
          <a:lnRef idx="2">
            <a:schemeClr val="accent1">
              <a:shade val="50000"/>
            </a:schemeClr>
          </a:lnRef>
          <a:fillRef idx="1">
            <a:schemeClr val="accent1"/>
          </a:fillRef>
          <a:effectRef idx="0">
            <a:schemeClr val="accent1"/>
          </a:effectRef>
          <a:fontRef idx="minor"/>
        </p:style>
      </p:sp>
      <p:sp>
        <p:nvSpPr>
          <p:cNvPr id="279" name="Inhaltsplatzhalter 3"/>
          <p:cNvSpPr/>
          <p:nvPr/>
        </p:nvSpPr>
        <p:spPr>
          <a:xfrm>
            <a:off x="702360" y="1825560"/>
            <a:ext cx="5392800" cy="4350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228600" indent="-227880">
              <a:lnSpc>
                <a:spcPct val="90000"/>
              </a:lnSpc>
              <a:spcBef>
                <a:spcPts val="1001"/>
              </a:spcBef>
              <a:buClr>
                <a:srgbClr val="E84E0F"/>
              </a:buClr>
              <a:buFont typeface="Arial"/>
              <a:buChar char="•"/>
            </a:pPr>
            <a:r>
              <a:rPr lang="de-DE" sz="2800" b="0" strike="noStrike" spc="-1" dirty="0">
                <a:solidFill>
                  <a:srgbClr val="000000"/>
                </a:solidFill>
                <a:latin typeface="Roboto Light"/>
                <a:ea typeface="Roboto Light"/>
              </a:rPr>
              <a:t>Was war neu für mich? </a:t>
            </a:r>
            <a:endParaRPr lang="de-DE" sz="2800" b="0" strike="noStrike" spc="-1" dirty="0">
              <a:latin typeface="Arial"/>
            </a:endParaRPr>
          </a:p>
          <a:p>
            <a:pPr marL="228600" indent="-227880">
              <a:lnSpc>
                <a:spcPct val="90000"/>
              </a:lnSpc>
              <a:spcBef>
                <a:spcPts val="1001"/>
              </a:spcBef>
              <a:buClr>
                <a:srgbClr val="E84E0F"/>
              </a:buClr>
              <a:buFont typeface="Arial"/>
              <a:buChar char="•"/>
            </a:pPr>
            <a:r>
              <a:rPr lang="de-DE" sz="2800" b="0" strike="noStrike" spc="-1" dirty="0">
                <a:solidFill>
                  <a:srgbClr val="000000"/>
                </a:solidFill>
                <a:latin typeface="Roboto Light"/>
                <a:ea typeface="Roboto Light"/>
              </a:rPr>
              <a:t>Was hat mich überrascht? </a:t>
            </a:r>
            <a:endParaRPr lang="de-DE" sz="2800" b="0" strike="noStrike" spc="-1" dirty="0">
              <a:latin typeface="Arial"/>
            </a:endParaRPr>
          </a:p>
          <a:p>
            <a:pPr marL="228600" indent="-227880">
              <a:lnSpc>
                <a:spcPct val="90000"/>
              </a:lnSpc>
              <a:spcBef>
                <a:spcPts val="1001"/>
              </a:spcBef>
              <a:buClr>
                <a:srgbClr val="E84E0F"/>
              </a:buClr>
              <a:buFont typeface="Arial"/>
              <a:buChar char="•"/>
            </a:pPr>
            <a:r>
              <a:rPr lang="de-DE" sz="2800" b="0" strike="noStrike" spc="-1" dirty="0">
                <a:solidFill>
                  <a:srgbClr val="000000"/>
                </a:solidFill>
                <a:latin typeface="Roboto Light"/>
                <a:ea typeface="Roboto Light"/>
              </a:rPr>
              <a:t>Welche Gedanken sind mir im Kopf geblieben?</a:t>
            </a:r>
            <a:endParaRPr lang="de-DE" sz="2800" b="0" strike="noStrike" spc="-1" dirty="0">
              <a:latin typeface="Arial"/>
            </a:endParaRPr>
          </a:p>
        </p:txBody>
      </p:sp>
      <p:sp>
        <p:nvSpPr>
          <p:cNvPr id="14" name="Ellipse 12">
            <a:extLst>
              <a:ext uri="{FF2B5EF4-FFF2-40B4-BE49-F238E27FC236}">
                <a16:creationId xmlns:a16="http://schemas.microsoft.com/office/drawing/2014/main" id="{342E8779-9AA3-41CC-BBEA-82712F48EAE7}"/>
              </a:ext>
            </a:extLst>
          </p:cNvPr>
          <p:cNvSpPr/>
          <p:nvPr/>
        </p:nvSpPr>
        <p:spPr>
          <a:xfrm rot="5400000">
            <a:off x="8310959" y="4031999"/>
            <a:ext cx="1504393" cy="3525528"/>
          </a:xfrm>
          <a:prstGeom prst="ellipse">
            <a:avLst/>
          </a:prstGeom>
          <a:solidFill>
            <a:srgbClr val="E84E0F">
              <a:alpha val="10000"/>
            </a:srgbClr>
          </a:solidFill>
          <a:ln>
            <a:noFill/>
          </a:ln>
        </p:spPr>
        <p:style>
          <a:lnRef idx="2">
            <a:schemeClr val="accent1">
              <a:shade val="50000"/>
            </a:schemeClr>
          </a:lnRef>
          <a:fillRef idx="1">
            <a:schemeClr val="accent1"/>
          </a:fillRef>
          <a:effectRef idx="0">
            <a:schemeClr val="accent1"/>
          </a:effectRef>
          <a:fontRef idx="minor"/>
        </p:style>
      </p:sp>
      <p:pic>
        <p:nvPicPr>
          <p:cNvPr id="22" name="Grafik 21">
            <a:extLst>
              <a:ext uri="{FF2B5EF4-FFF2-40B4-BE49-F238E27FC236}">
                <a16:creationId xmlns:a16="http://schemas.microsoft.com/office/drawing/2014/main" id="{CC4AAEC5-45B1-438E-AC4F-F6FF1E16010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54033" y="1172565"/>
            <a:ext cx="2573613" cy="4749538"/>
          </a:xfrm>
          <a:prstGeom prst="rect">
            <a:avLst/>
          </a:prstGeom>
        </p:spPr>
      </p:pic>
      <p:pic>
        <p:nvPicPr>
          <p:cNvPr id="23" name="Grafik 22">
            <a:extLst>
              <a:ext uri="{FF2B5EF4-FFF2-40B4-BE49-F238E27FC236}">
                <a16:creationId xmlns:a16="http://schemas.microsoft.com/office/drawing/2014/main" id="{1F603C5E-BECA-4219-93EC-BFD5ED07AC2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19682" y="1623173"/>
            <a:ext cx="1350162" cy="433020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lipse 4">
            <a:extLst>
              <a:ext uri="{FF2B5EF4-FFF2-40B4-BE49-F238E27FC236}">
                <a16:creationId xmlns:a16="http://schemas.microsoft.com/office/drawing/2014/main" id="{A3017453-B76C-41C1-949B-0A4B3154E4FA}"/>
              </a:ext>
            </a:extLst>
          </p:cNvPr>
          <p:cNvSpPr/>
          <p:nvPr/>
        </p:nvSpPr>
        <p:spPr>
          <a:xfrm rot="288000">
            <a:off x="-837000" y="1414440"/>
            <a:ext cx="8261280" cy="5313600"/>
          </a:xfrm>
          <a:prstGeom prst="ellipse">
            <a:avLst/>
          </a:prstGeom>
          <a:solidFill>
            <a:srgbClr val="E84E0F">
              <a:alpha val="10000"/>
            </a:srgbClr>
          </a:solidFill>
          <a:ln>
            <a:noFill/>
          </a:ln>
        </p:spPr>
        <p:style>
          <a:lnRef idx="2">
            <a:schemeClr val="accent1">
              <a:shade val="50000"/>
            </a:schemeClr>
          </a:lnRef>
          <a:fillRef idx="1">
            <a:schemeClr val="accent1"/>
          </a:fillRef>
          <a:effectRef idx="0">
            <a:schemeClr val="accent1"/>
          </a:effectRef>
          <a:fontRef idx="minor"/>
        </p:style>
      </p:sp>
      <p:sp>
        <p:nvSpPr>
          <p:cNvPr id="13" name="Ellipse 12">
            <a:extLst>
              <a:ext uri="{FF2B5EF4-FFF2-40B4-BE49-F238E27FC236}">
                <a16:creationId xmlns:a16="http://schemas.microsoft.com/office/drawing/2014/main" id="{320F2C70-5708-49AF-A130-9A63674E51D0}"/>
              </a:ext>
            </a:extLst>
          </p:cNvPr>
          <p:cNvSpPr/>
          <p:nvPr/>
        </p:nvSpPr>
        <p:spPr>
          <a:xfrm rot="1897800">
            <a:off x="-1886040" y="1554120"/>
            <a:ext cx="7741080" cy="7395120"/>
          </a:xfrm>
          <a:prstGeom prst="ellipse">
            <a:avLst/>
          </a:prstGeom>
          <a:solidFill>
            <a:srgbClr val="E84E0F">
              <a:alpha val="10000"/>
            </a:srgbClr>
          </a:solidFill>
          <a:ln>
            <a:noFill/>
          </a:ln>
        </p:spPr>
        <p:style>
          <a:lnRef idx="2">
            <a:schemeClr val="accent1">
              <a:shade val="50000"/>
            </a:schemeClr>
          </a:lnRef>
          <a:fillRef idx="1">
            <a:schemeClr val="accent1"/>
          </a:fillRef>
          <a:effectRef idx="0">
            <a:schemeClr val="accent1"/>
          </a:effectRef>
          <a:fontRef idx="minor"/>
        </p:style>
      </p:sp>
      <p:sp>
        <p:nvSpPr>
          <p:cNvPr id="282" name="Titel 1"/>
          <p:cNvSpPr/>
          <p:nvPr/>
        </p:nvSpPr>
        <p:spPr>
          <a:xfrm>
            <a:off x="838080" y="365040"/>
            <a:ext cx="10514880" cy="13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tabLst>
                <a:tab pos="0" algn="l"/>
              </a:tabLst>
            </a:pPr>
            <a:r>
              <a:rPr lang="de-DE" sz="4000" b="0" strike="noStrike" spc="-1">
                <a:solidFill>
                  <a:srgbClr val="000000"/>
                </a:solidFill>
                <a:latin typeface="Roboto Slab"/>
                <a:ea typeface="Roboto Slab"/>
              </a:rPr>
              <a:t>Reflexionsfragen zum Thema Offenheit</a:t>
            </a:r>
            <a:endParaRPr lang="de-DE" sz="4000" b="0" strike="noStrike" spc="-1">
              <a:latin typeface="Arial"/>
            </a:endParaRPr>
          </a:p>
        </p:txBody>
      </p:sp>
      <p:sp>
        <p:nvSpPr>
          <p:cNvPr id="283" name="Rechteck 19"/>
          <p:cNvSpPr/>
          <p:nvPr/>
        </p:nvSpPr>
        <p:spPr>
          <a:xfrm>
            <a:off x="0" y="150840"/>
            <a:ext cx="3735360" cy="45000"/>
          </a:xfrm>
          <a:prstGeom prst="rect">
            <a:avLst/>
          </a:prstGeom>
          <a:solidFill>
            <a:srgbClr val="E84E0F"/>
          </a:solidFill>
          <a:ln>
            <a:noFill/>
          </a:ln>
        </p:spPr>
        <p:style>
          <a:lnRef idx="2">
            <a:schemeClr val="accent1">
              <a:shade val="50000"/>
            </a:schemeClr>
          </a:lnRef>
          <a:fillRef idx="1">
            <a:schemeClr val="accent1"/>
          </a:fillRef>
          <a:effectRef idx="0">
            <a:schemeClr val="accent1"/>
          </a:effectRef>
          <a:fontRef idx="minor"/>
        </p:style>
      </p:sp>
      <p:pic>
        <p:nvPicPr>
          <p:cNvPr id="284" name="Grafik 21"/>
          <p:cNvPicPr/>
          <p:nvPr/>
        </p:nvPicPr>
        <p:blipFill>
          <a:blip r:embed="rId3"/>
          <a:stretch/>
        </p:blipFill>
        <p:spPr>
          <a:xfrm>
            <a:off x="11140200" y="6365520"/>
            <a:ext cx="740880" cy="338760"/>
          </a:xfrm>
          <a:prstGeom prst="rect">
            <a:avLst/>
          </a:prstGeom>
          <a:ln w="0">
            <a:noFill/>
          </a:ln>
        </p:spPr>
      </p:pic>
      <p:sp>
        <p:nvSpPr>
          <p:cNvPr id="285" name="Titel 1"/>
          <p:cNvSpPr/>
          <p:nvPr/>
        </p:nvSpPr>
        <p:spPr>
          <a:xfrm>
            <a:off x="72360" y="290880"/>
            <a:ext cx="4087440" cy="250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tabLst>
                <a:tab pos="0" algn="l"/>
              </a:tabLst>
            </a:pPr>
            <a:r>
              <a:rPr lang="de-DE" sz="1100" b="0" strike="noStrike" spc="-1" dirty="0">
                <a:solidFill>
                  <a:srgbClr val="E84E0F"/>
                </a:solidFill>
                <a:latin typeface="Roboto Slab"/>
                <a:ea typeface="Roboto Slab"/>
              </a:rPr>
              <a:t>Basismodul | Kapitel 3: Umgang am Arbeitsplatz LSB+</a:t>
            </a:r>
            <a:endParaRPr lang="de-DE" sz="1100" b="0" strike="noStrike" spc="-1" dirty="0">
              <a:latin typeface="Arial"/>
            </a:endParaRPr>
          </a:p>
        </p:txBody>
      </p:sp>
      <p:sp>
        <p:nvSpPr>
          <p:cNvPr id="286" name="Titel 1"/>
          <p:cNvSpPr/>
          <p:nvPr/>
        </p:nvSpPr>
        <p:spPr>
          <a:xfrm>
            <a:off x="72360" y="6453360"/>
            <a:ext cx="978480" cy="250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tabLst>
                <a:tab pos="0" algn="l"/>
              </a:tabLst>
            </a:pPr>
            <a:r>
              <a:rPr lang="de-DE" sz="1100" b="0" strike="noStrike" spc="-1" dirty="0">
                <a:solidFill>
                  <a:srgbClr val="E84E0F"/>
                </a:solidFill>
                <a:latin typeface="Roboto Slab"/>
                <a:ea typeface="Roboto Slab"/>
              </a:rPr>
              <a:t>Seite 15/26</a:t>
            </a:r>
            <a:endParaRPr lang="de-DE" sz="1100" b="0" strike="noStrike" spc="-1" dirty="0">
              <a:latin typeface="Arial"/>
            </a:endParaRPr>
          </a:p>
        </p:txBody>
      </p:sp>
      <p:sp>
        <p:nvSpPr>
          <p:cNvPr id="287" name="Textfeld 27"/>
          <p:cNvSpPr/>
          <p:nvPr/>
        </p:nvSpPr>
        <p:spPr>
          <a:xfrm>
            <a:off x="10925640" y="6183000"/>
            <a:ext cx="105516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900" b="0" strike="noStrike" spc="-1">
                <a:solidFill>
                  <a:srgbClr val="767171"/>
                </a:solidFill>
                <a:latin typeface="Roboto Light"/>
                <a:ea typeface="Roboto Light"/>
              </a:rPr>
              <a:t>erstellt durch das</a:t>
            </a:r>
            <a:endParaRPr lang="de-DE" sz="900" b="0" strike="noStrike" spc="-1">
              <a:latin typeface="Arial"/>
            </a:endParaRPr>
          </a:p>
        </p:txBody>
      </p:sp>
      <p:sp>
        <p:nvSpPr>
          <p:cNvPr id="288" name="Rechteck 14"/>
          <p:cNvSpPr/>
          <p:nvPr/>
        </p:nvSpPr>
        <p:spPr>
          <a:xfrm>
            <a:off x="0" y="6334560"/>
            <a:ext cx="882000" cy="45000"/>
          </a:xfrm>
          <a:prstGeom prst="rect">
            <a:avLst/>
          </a:prstGeom>
          <a:solidFill>
            <a:srgbClr val="E84E0F"/>
          </a:solidFill>
          <a:ln>
            <a:noFill/>
          </a:ln>
        </p:spPr>
        <p:style>
          <a:lnRef idx="2">
            <a:schemeClr val="accent1">
              <a:shade val="50000"/>
            </a:schemeClr>
          </a:lnRef>
          <a:fillRef idx="1">
            <a:schemeClr val="accent1"/>
          </a:fillRef>
          <a:effectRef idx="0">
            <a:schemeClr val="accent1"/>
          </a:effectRef>
          <a:fontRef idx="minor"/>
        </p:style>
      </p:sp>
      <p:sp>
        <p:nvSpPr>
          <p:cNvPr id="289" name="Inhaltsplatzhalter 3"/>
          <p:cNvSpPr/>
          <p:nvPr/>
        </p:nvSpPr>
        <p:spPr>
          <a:xfrm>
            <a:off x="702360" y="1825560"/>
            <a:ext cx="8605800" cy="4350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228600" indent="-227880">
              <a:lnSpc>
                <a:spcPct val="90000"/>
              </a:lnSpc>
              <a:spcBef>
                <a:spcPts val="1001"/>
              </a:spcBef>
              <a:buClr>
                <a:srgbClr val="E84E0F"/>
              </a:buClr>
              <a:buFont typeface="Arial"/>
              <a:buChar char="•"/>
            </a:pPr>
            <a:r>
              <a:rPr lang="de-DE" sz="2800" b="0" strike="noStrike" spc="-1" dirty="0">
                <a:solidFill>
                  <a:srgbClr val="000000"/>
                </a:solidFill>
                <a:latin typeface="Roboto Light" panose="02000000000000000000" pitchFamily="2" charset="0"/>
                <a:ea typeface="Roboto Light" panose="02000000000000000000" pitchFamily="2" charset="0"/>
              </a:rPr>
              <a:t>Wem haben Sie zuletzt erzählt, dass Sie verheiratet sind oder mit </a:t>
            </a:r>
            <a:r>
              <a:rPr lang="de-DE" sz="2800" b="0" strike="noStrike" spc="-1" dirty="0" err="1">
                <a:solidFill>
                  <a:srgbClr val="000000"/>
                </a:solidFill>
                <a:latin typeface="Roboto Light" panose="02000000000000000000" pitchFamily="2" charset="0"/>
                <a:ea typeface="Roboto Light" panose="02000000000000000000" pitchFamily="2" charset="0"/>
              </a:rPr>
              <a:t>Ihrem_r</a:t>
            </a:r>
            <a:r>
              <a:rPr lang="de-DE" sz="2800" b="0" strike="noStrike" spc="-1" dirty="0">
                <a:solidFill>
                  <a:srgbClr val="000000"/>
                </a:solidFill>
                <a:latin typeface="Roboto Light" panose="02000000000000000000" pitchFamily="2" charset="0"/>
                <a:ea typeface="Roboto Light" panose="02000000000000000000" pitchFamily="2" charset="0"/>
              </a:rPr>
              <a:t> </a:t>
            </a:r>
            <a:r>
              <a:rPr lang="de-DE" sz="2800" b="0" strike="noStrike" spc="-1" dirty="0" err="1">
                <a:solidFill>
                  <a:srgbClr val="000000"/>
                </a:solidFill>
                <a:latin typeface="Roboto Light" panose="02000000000000000000" pitchFamily="2" charset="0"/>
                <a:ea typeface="Roboto Light" panose="02000000000000000000" pitchFamily="2" charset="0"/>
              </a:rPr>
              <a:t>Partner_in</a:t>
            </a:r>
            <a:r>
              <a:rPr lang="de-DE" sz="2800" b="0" strike="noStrike" spc="-1" dirty="0">
                <a:solidFill>
                  <a:srgbClr val="000000"/>
                </a:solidFill>
                <a:latin typeface="Roboto Light" panose="02000000000000000000" pitchFamily="2" charset="0"/>
                <a:ea typeface="Roboto Light" panose="02000000000000000000" pitchFamily="2" charset="0"/>
              </a:rPr>
              <a:t> in den Urlaub fahren?</a:t>
            </a:r>
            <a:r>
              <a:rPr lang="de-DE" sz="2800" b="0" strike="noStrike" spc="-1" dirty="0">
                <a:solidFill>
                  <a:srgbClr val="000000"/>
                </a:solidFill>
                <a:latin typeface="Roboto Light"/>
                <a:ea typeface="Roboto Light"/>
              </a:rPr>
              <a:t> </a:t>
            </a:r>
            <a:endParaRPr lang="de-DE" sz="2800" b="0" strike="noStrike" spc="-1" dirty="0">
              <a:latin typeface="Arial"/>
            </a:endParaRPr>
          </a:p>
          <a:p>
            <a:pPr marL="228600" indent="-227880">
              <a:lnSpc>
                <a:spcPct val="90000"/>
              </a:lnSpc>
              <a:spcBef>
                <a:spcPts val="1001"/>
              </a:spcBef>
              <a:buClr>
                <a:srgbClr val="E84E0F"/>
              </a:buClr>
              <a:buFont typeface="Arial"/>
              <a:buChar char="•"/>
            </a:pPr>
            <a:r>
              <a:rPr lang="de-DE" sz="2800" b="0" strike="noStrike" spc="-1" dirty="0">
                <a:solidFill>
                  <a:srgbClr val="000000"/>
                </a:solidFill>
                <a:latin typeface="Roboto Light" panose="02000000000000000000" pitchFamily="2" charset="0"/>
                <a:ea typeface="Roboto Light" panose="02000000000000000000" pitchFamily="2" charset="0"/>
              </a:rPr>
              <a:t>Oder anders gefragt: Wem haben Sie zuletzt bewusst verschwiegen, dass Sie verheiratet sind oder mit </a:t>
            </a:r>
            <a:r>
              <a:rPr lang="de-DE" sz="2800" b="0" strike="noStrike" spc="-1" dirty="0" err="1">
                <a:solidFill>
                  <a:srgbClr val="000000"/>
                </a:solidFill>
                <a:latin typeface="Roboto Light" panose="02000000000000000000" pitchFamily="2" charset="0"/>
                <a:ea typeface="Roboto Light" panose="02000000000000000000" pitchFamily="2" charset="0"/>
              </a:rPr>
              <a:t>Ihrem_r</a:t>
            </a:r>
            <a:r>
              <a:rPr lang="de-DE" sz="2800" b="0" strike="noStrike" spc="-1" dirty="0">
                <a:solidFill>
                  <a:srgbClr val="000000"/>
                </a:solidFill>
                <a:latin typeface="Roboto Light" panose="02000000000000000000" pitchFamily="2" charset="0"/>
                <a:ea typeface="Roboto Light" panose="02000000000000000000" pitchFamily="2" charset="0"/>
              </a:rPr>
              <a:t> </a:t>
            </a:r>
            <a:r>
              <a:rPr lang="de-DE" sz="2800" b="0" strike="noStrike" spc="-1" dirty="0" err="1">
                <a:solidFill>
                  <a:srgbClr val="000000"/>
                </a:solidFill>
                <a:latin typeface="Roboto Light" panose="02000000000000000000" pitchFamily="2" charset="0"/>
                <a:ea typeface="Roboto Light" panose="02000000000000000000" pitchFamily="2" charset="0"/>
              </a:rPr>
              <a:t>Partner_in</a:t>
            </a:r>
            <a:r>
              <a:rPr lang="de-DE" sz="2800" b="0" strike="noStrike" spc="-1" dirty="0">
                <a:solidFill>
                  <a:srgbClr val="000000"/>
                </a:solidFill>
                <a:latin typeface="Roboto Light" panose="02000000000000000000" pitchFamily="2" charset="0"/>
                <a:ea typeface="Roboto Light" panose="02000000000000000000" pitchFamily="2" charset="0"/>
              </a:rPr>
              <a:t> in den Urlaub fahren?</a:t>
            </a:r>
            <a:endParaRPr lang="de-DE" sz="2800" b="0" strike="noStrike" spc="-1" dirty="0">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9F112660-F107-6942-A8F1-A6B5A1A2DD5C}"/>
              </a:ext>
            </a:extLst>
          </p:cNvPr>
          <p:cNvSpPr/>
          <p:nvPr/>
        </p:nvSpPr>
        <p:spPr>
          <a:xfrm>
            <a:off x="72360" y="290880"/>
            <a:ext cx="4087440" cy="250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tabLst>
                <a:tab pos="0" algn="l"/>
              </a:tabLst>
            </a:pPr>
            <a:r>
              <a:rPr lang="de-DE" sz="1100" b="0" strike="noStrike" spc="-1" dirty="0">
                <a:solidFill>
                  <a:srgbClr val="FCC900"/>
                </a:solidFill>
                <a:latin typeface="Roboto Slab"/>
                <a:ea typeface="Roboto Slab"/>
              </a:rPr>
              <a:t>Basismodul</a:t>
            </a:r>
            <a:endParaRPr lang="de-DE" sz="1100" b="0" strike="noStrike" spc="-1" dirty="0">
              <a:solidFill>
                <a:srgbClr val="FCC900"/>
              </a:solidFill>
              <a:latin typeface="Arial"/>
            </a:endParaRPr>
          </a:p>
        </p:txBody>
      </p:sp>
      <p:sp>
        <p:nvSpPr>
          <p:cNvPr id="8" name="Rechteck 16">
            <a:extLst>
              <a:ext uri="{FF2B5EF4-FFF2-40B4-BE49-F238E27FC236}">
                <a16:creationId xmlns:a16="http://schemas.microsoft.com/office/drawing/2014/main" id="{6A83C7ED-7A88-1F40-886C-EA0E899B672C}"/>
              </a:ext>
            </a:extLst>
          </p:cNvPr>
          <p:cNvSpPr/>
          <p:nvPr/>
        </p:nvSpPr>
        <p:spPr>
          <a:xfrm>
            <a:off x="-1044720" y="150840"/>
            <a:ext cx="2467440" cy="45000"/>
          </a:xfrm>
          <a:prstGeom prst="rect">
            <a:avLst/>
          </a:prstGeom>
          <a:solidFill>
            <a:srgbClr val="FCC900"/>
          </a:solidFill>
          <a:ln>
            <a:noFill/>
          </a:ln>
        </p:spPr>
        <p:style>
          <a:lnRef idx="2">
            <a:schemeClr val="accent1">
              <a:shade val="50000"/>
            </a:schemeClr>
          </a:lnRef>
          <a:fillRef idx="1">
            <a:schemeClr val="accent1"/>
          </a:fillRef>
          <a:effectRef idx="0">
            <a:schemeClr val="accent1"/>
          </a:effectRef>
          <a:fontRef idx="minor"/>
        </p:style>
      </p:sp>
      <p:sp>
        <p:nvSpPr>
          <p:cNvPr id="19" name="Ellipse 18">
            <a:extLst>
              <a:ext uri="{FF2B5EF4-FFF2-40B4-BE49-F238E27FC236}">
                <a16:creationId xmlns:a16="http://schemas.microsoft.com/office/drawing/2014/main" id="{BEC64D9B-036F-47C4-A382-270E08E19091}"/>
              </a:ext>
            </a:extLst>
          </p:cNvPr>
          <p:cNvSpPr/>
          <p:nvPr/>
        </p:nvSpPr>
        <p:spPr>
          <a:xfrm rot="2231094">
            <a:off x="3232005" y="-587508"/>
            <a:ext cx="10276461" cy="7976337"/>
          </a:xfrm>
          <a:prstGeom prst="ellipse">
            <a:avLst/>
          </a:prstGeom>
          <a:solidFill>
            <a:srgbClr val="FCC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Roboto Light" panose="02000000000000000000" pitchFamily="2" charset="0"/>
              <a:ea typeface="Roboto Light" panose="02000000000000000000" pitchFamily="2" charset="0"/>
            </a:endParaRPr>
          </a:p>
        </p:txBody>
      </p:sp>
      <p:sp>
        <p:nvSpPr>
          <p:cNvPr id="20" name="Ellipse 19">
            <a:extLst>
              <a:ext uri="{FF2B5EF4-FFF2-40B4-BE49-F238E27FC236}">
                <a16:creationId xmlns:a16="http://schemas.microsoft.com/office/drawing/2014/main" id="{A602D727-DF7E-442A-B7C8-21A9F39E9F80}"/>
              </a:ext>
            </a:extLst>
          </p:cNvPr>
          <p:cNvSpPr/>
          <p:nvPr/>
        </p:nvSpPr>
        <p:spPr>
          <a:xfrm rot="20650921">
            <a:off x="3204710" y="19027"/>
            <a:ext cx="10103561" cy="6240449"/>
          </a:xfrm>
          <a:prstGeom prst="ellipse">
            <a:avLst/>
          </a:prstGeom>
          <a:solidFill>
            <a:srgbClr val="FCC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FFFF00"/>
              </a:highlight>
              <a:latin typeface="Roboto Light" panose="02000000000000000000" pitchFamily="2" charset="0"/>
              <a:ea typeface="Roboto Light" panose="02000000000000000000" pitchFamily="2" charset="0"/>
            </a:endParaRPr>
          </a:p>
        </p:txBody>
      </p:sp>
      <p:sp>
        <p:nvSpPr>
          <p:cNvPr id="21" name="Titel 1">
            <a:extLst>
              <a:ext uri="{FF2B5EF4-FFF2-40B4-BE49-F238E27FC236}">
                <a16:creationId xmlns:a16="http://schemas.microsoft.com/office/drawing/2014/main" id="{7C06756A-389E-44C7-A516-44481BB0F3EB}"/>
              </a:ext>
            </a:extLst>
          </p:cNvPr>
          <p:cNvSpPr txBox="1">
            <a:spLocks/>
          </p:cNvSpPr>
          <p:nvPr/>
        </p:nvSpPr>
        <p:spPr>
          <a:xfrm>
            <a:off x="2777858" y="2082804"/>
            <a:ext cx="9144000" cy="2387598"/>
          </a:xfrm>
          <a:prstGeom prst="rect">
            <a:avLst/>
          </a:prstGeom>
        </p:spPr>
        <p:txBody>
          <a:bodyPr lIns="0" tIns="0" rIns="0" bIns="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de-DE" sz="5800" dirty="0">
                <a:latin typeface="Roboto Slab" pitchFamily="2" charset="0"/>
                <a:ea typeface="Roboto Slab" pitchFamily="2" charset="0"/>
              </a:rPr>
              <a:t>Basismodul Kapitel 4: </a:t>
            </a:r>
            <a:r>
              <a:rPr lang="de-DE" dirty="0">
                <a:latin typeface="Roboto Slab" pitchFamily="2" charset="0"/>
                <a:ea typeface="Roboto Slab" pitchFamily="2" charset="0"/>
              </a:rPr>
              <a:t>Umgang am Arbeitsplatz TIQ*</a:t>
            </a:r>
            <a:br>
              <a:rPr lang="de-DE" sz="5800" dirty="0">
                <a:latin typeface="Roboto Slab" pitchFamily="2" charset="0"/>
                <a:ea typeface="Roboto Slab" pitchFamily="2" charset="0"/>
              </a:rPr>
            </a:br>
            <a:r>
              <a:rPr lang="de-DE" sz="5800" dirty="0">
                <a:latin typeface="Roboto Slab" pitchFamily="2" charset="0"/>
                <a:ea typeface="Roboto Slab" pitchFamily="2" charset="0"/>
              </a:rPr>
              <a:t> </a:t>
            </a:r>
          </a:p>
        </p:txBody>
      </p:sp>
      <p:sp>
        <p:nvSpPr>
          <p:cNvPr id="22" name="Textfeld 21">
            <a:extLst>
              <a:ext uri="{FF2B5EF4-FFF2-40B4-BE49-F238E27FC236}">
                <a16:creationId xmlns:a16="http://schemas.microsoft.com/office/drawing/2014/main" id="{FE5EFCD8-3C17-4339-A328-B913D7F95F15}"/>
              </a:ext>
            </a:extLst>
          </p:cNvPr>
          <p:cNvSpPr txBox="1"/>
          <p:nvPr/>
        </p:nvSpPr>
        <p:spPr>
          <a:xfrm>
            <a:off x="158646" y="5790244"/>
            <a:ext cx="970244" cy="215444"/>
          </a:xfrm>
          <a:prstGeom prst="rect">
            <a:avLst/>
          </a:prstGeom>
          <a:noFill/>
        </p:spPr>
        <p:txBody>
          <a:bodyPr wrap="square" rtlCol="0">
            <a:spAutoFit/>
          </a:bodyPr>
          <a:lstStyle/>
          <a:p>
            <a:r>
              <a:rPr lang="de-DE" sz="800" dirty="0">
                <a:solidFill>
                  <a:schemeClr val="bg2">
                    <a:lumMod val="50000"/>
                  </a:schemeClr>
                </a:solidFill>
                <a:latin typeface="Roboto Light" panose="02000000000000000000" pitchFamily="2" charset="0"/>
                <a:ea typeface="Roboto Light" panose="02000000000000000000" pitchFamily="2" charset="0"/>
              </a:rPr>
              <a:t>erstellt durch das</a:t>
            </a:r>
          </a:p>
        </p:txBody>
      </p:sp>
      <p:pic>
        <p:nvPicPr>
          <p:cNvPr id="23" name="Grafik 22">
            <a:extLst>
              <a:ext uri="{FF2B5EF4-FFF2-40B4-BE49-F238E27FC236}">
                <a16:creationId xmlns:a16="http://schemas.microsoft.com/office/drawing/2014/main" id="{6E0A01E5-9E23-413E-BE0B-40176CD09D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979" y="6005688"/>
            <a:ext cx="1320596" cy="60441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en 1" title="Basismodul Kapitel 4: Umgang am Arbeitsplatz TIQ*">
            <a:hlinkClick r:id="" action="ppaction://media"/>
            <a:extLst>
              <a:ext uri="{FF2B5EF4-FFF2-40B4-BE49-F238E27FC236}">
                <a16:creationId xmlns:a16="http://schemas.microsoft.com/office/drawing/2014/main" id="{D3B5C85F-2AED-4DFD-62D3-F66CA3359C3E}"/>
              </a:ext>
            </a:extLst>
          </p:cNvPr>
          <p:cNvPicPr>
            <a:picLocks noRot="1" noChangeAspect="1"/>
          </p:cNvPicPr>
          <p:nvPr>
            <a:videoFile r:link="rId1"/>
          </p:nvPr>
        </p:nvPicPr>
        <p:blipFill>
          <a:blip r:embed="rId4"/>
          <a:stretch>
            <a:fillRect/>
          </a:stretch>
        </p:blipFill>
        <p:spPr>
          <a:xfrm>
            <a:off x="0" y="-30480"/>
            <a:ext cx="12192000" cy="6888480"/>
          </a:xfrm>
          <a:prstGeom prst="rect">
            <a:avLst/>
          </a:prstGeom>
        </p:spPr>
      </p:pic>
    </p:spTree>
    <p:extLst>
      <p:ext uri="{BB962C8B-B14F-4D97-AF65-F5344CB8AC3E}">
        <p14:creationId xmlns:p14="http://schemas.microsoft.com/office/powerpoint/2010/main" val="281548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llipse 4">
            <a:extLst>
              <a:ext uri="{FF2B5EF4-FFF2-40B4-BE49-F238E27FC236}">
                <a16:creationId xmlns:a16="http://schemas.microsoft.com/office/drawing/2014/main" id="{84FC9976-3763-43EA-94DA-2B2F59C8F4BD}"/>
              </a:ext>
            </a:extLst>
          </p:cNvPr>
          <p:cNvSpPr/>
          <p:nvPr/>
        </p:nvSpPr>
        <p:spPr>
          <a:xfrm rot="288000">
            <a:off x="-837000" y="1414440"/>
            <a:ext cx="8261280" cy="5313600"/>
          </a:xfrm>
          <a:prstGeom prst="ellipse">
            <a:avLst/>
          </a:prstGeom>
          <a:solidFill>
            <a:srgbClr val="FCC900">
              <a:alpha val="10000"/>
            </a:srgbClr>
          </a:solidFill>
          <a:ln>
            <a:noFill/>
          </a:ln>
        </p:spPr>
        <p:style>
          <a:lnRef idx="2">
            <a:schemeClr val="accent1">
              <a:shade val="50000"/>
            </a:schemeClr>
          </a:lnRef>
          <a:fillRef idx="1">
            <a:schemeClr val="accent1"/>
          </a:fillRef>
          <a:effectRef idx="0">
            <a:schemeClr val="accent1"/>
          </a:effectRef>
          <a:fontRef idx="minor"/>
        </p:style>
      </p:sp>
      <p:sp>
        <p:nvSpPr>
          <p:cNvPr id="22" name="Ellipse 21">
            <a:extLst>
              <a:ext uri="{FF2B5EF4-FFF2-40B4-BE49-F238E27FC236}">
                <a16:creationId xmlns:a16="http://schemas.microsoft.com/office/drawing/2014/main" id="{4007EDBB-C672-4E85-854E-CD53CE735182}"/>
              </a:ext>
            </a:extLst>
          </p:cNvPr>
          <p:cNvSpPr/>
          <p:nvPr/>
        </p:nvSpPr>
        <p:spPr>
          <a:xfrm rot="1897800">
            <a:off x="-1886040" y="1554120"/>
            <a:ext cx="7741080" cy="7395120"/>
          </a:xfrm>
          <a:prstGeom prst="ellipse">
            <a:avLst/>
          </a:prstGeom>
          <a:solidFill>
            <a:srgbClr val="FCC900">
              <a:alpha val="10000"/>
            </a:srgbClr>
          </a:solidFill>
          <a:ln>
            <a:noFill/>
          </a:ln>
        </p:spPr>
        <p:style>
          <a:lnRef idx="2">
            <a:schemeClr val="accent1">
              <a:shade val="50000"/>
            </a:schemeClr>
          </a:lnRef>
          <a:fillRef idx="1">
            <a:schemeClr val="accent1"/>
          </a:fillRef>
          <a:effectRef idx="0">
            <a:schemeClr val="accent1"/>
          </a:effectRef>
          <a:fontRef idx="minor"/>
        </p:style>
      </p:sp>
      <p:sp>
        <p:nvSpPr>
          <p:cNvPr id="310" name="Titel 1"/>
          <p:cNvSpPr/>
          <p:nvPr/>
        </p:nvSpPr>
        <p:spPr>
          <a:xfrm>
            <a:off x="838080" y="365040"/>
            <a:ext cx="10514880" cy="13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tabLst>
                <a:tab pos="0" algn="l"/>
              </a:tabLst>
            </a:pPr>
            <a:r>
              <a:rPr lang="de-DE" sz="4000" b="0" strike="noStrike" spc="-1" dirty="0">
                <a:solidFill>
                  <a:srgbClr val="000000"/>
                </a:solidFill>
                <a:latin typeface="Roboto Slab"/>
                <a:ea typeface="Roboto Slab"/>
              </a:rPr>
              <a:t>Reflexion zum Video</a:t>
            </a:r>
            <a:endParaRPr lang="de-DE" sz="4000" b="0" strike="noStrike" spc="-1" dirty="0">
              <a:latin typeface="Arial"/>
            </a:endParaRPr>
          </a:p>
        </p:txBody>
      </p:sp>
      <p:sp>
        <p:nvSpPr>
          <p:cNvPr id="311" name="Rechteck 19"/>
          <p:cNvSpPr/>
          <p:nvPr/>
        </p:nvSpPr>
        <p:spPr>
          <a:xfrm>
            <a:off x="0" y="150840"/>
            <a:ext cx="3828240" cy="45000"/>
          </a:xfrm>
          <a:prstGeom prst="rect">
            <a:avLst/>
          </a:prstGeom>
          <a:solidFill>
            <a:srgbClr val="FCC900"/>
          </a:solidFill>
          <a:ln>
            <a:noFill/>
          </a:ln>
        </p:spPr>
        <p:style>
          <a:lnRef idx="2">
            <a:schemeClr val="accent1">
              <a:shade val="50000"/>
            </a:schemeClr>
          </a:lnRef>
          <a:fillRef idx="1">
            <a:schemeClr val="accent1"/>
          </a:fillRef>
          <a:effectRef idx="0">
            <a:schemeClr val="accent1"/>
          </a:effectRef>
          <a:fontRef idx="minor"/>
        </p:style>
      </p:sp>
      <p:pic>
        <p:nvPicPr>
          <p:cNvPr id="312" name="Grafik 21"/>
          <p:cNvPicPr/>
          <p:nvPr/>
        </p:nvPicPr>
        <p:blipFill>
          <a:blip r:embed="rId3"/>
          <a:stretch/>
        </p:blipFill>
        <p:spPr>
          <a:xfrm>
            <a:off x="11140200" y="6365520"/>
            <a:ext cx="740880" cy="338760"/>
          </a:xfrm>
          <a:prstGeom prst="rect">
            <a:avLst/>
          </a:prstGeom>
          <a:ln w="0">
            <a:noFill/>
          </a:ln>
        </p:spPr>
      </p:pic>
      <p:sp>
        <p:nvSpPr>
          <p:cNvPr id="313" name="Titel 1"/>
          <p:cNvSpPr/>
          <p:nvPr/>
        </p:nvSpPr>
        <p:spPr>
          <a:xfrm>
            <a:off x="72360" y="290880"/>
            <a:ext cx="4087440" cy="250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tabLst>
                <a:tab pos="0" algn="l"/>
              </a:tabLst>
            </a:pPr>
            <a:r>
              <a:rPr lang="de-DE" sz="1100" b="0" strike="noStrike" spc="-1">
                <a:solidFill>
                  <a:srgbClr val="FCC900"/>
                </a:solidFill>
                <a:latin typeface="Roboto Slab"/>
                <a:ea typeface="Roboto Slab"/>
              </a:rPr>
              <a:t>Basismodul | Kapitel 4: Umgang am Arbeitsplatz TIQ*</a:t>
            </a:r>
            <a:endParaRPr lang="de-DE" sz="1100" b="0" strike="noStrike" spc="-1">
              <a:latin typeface="Arial"/>
            </a:endParaRPr>
          </a:p>
        </p:txBody>
      </p:sp>
      <p:sp>
        <p:nvSpPr>
          <p:cNvPr id="314" name="Titel 1"/>
          <p:cNvSpPr/>
          <p:nvPr/>
        </p:nvSpPr>
        <p:spPr>
          <a:xfrm>
            <a:off x="72360" y="6453360"/>
            <a:ext cx="978480" cy="250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tabLst>
                <a:tab pos="0" algn="l"/>
              </a:tabLst>
            </a:pPr>
            <a:r>
              <a:rPr lang="de-DE" sz="1100" b="0" strike="noStrike" spc="-1" dirty="0">
                <a:solidFill>
                  <a:srgbClr val="FCC900"/>
                </a:solidFill>
                <a:latin typeface="Roboto Slab"/>
                <a:ea typeface="Roboto Slab"/>
              </a:rPr>
              <a:t>Seite 1</a:t>
            </a:r>
            <a:r>
              <a:rPr lang="de-DE" sz="1100" spc="-1" dirty="0">
                <a:solidFill>
                  <a:srgbClr val="FCC900"/>
                </a:solidFill>
                <a:latin typeface="Roboto Slab"/>
                <a:ea typeface="Roboto Slab"/>
              </a:rPr>
              <a:t>8</a:t>
            </a:r>
            <a:r>
              <a:rPr lang="de-DE" sz="1100" b="0" strike="noStrike" spc="-1" dirty="0">
                <a:solidFill>
                  <a:srgbClr val="FCC900"/>
                </a:solidFill>
                <a:latin typeface="Roboto Slab"/>
                <a:ea typeface="Roboto Slab"/>
              </a:rPr>
              <a:t>/26</a:t>
            </a:r>
            <a:endParaRPr lang="de-DE" sz="1100" b="0" strike="noStrike" spc="-1" dirty="0">
              <a:latin typeface="Arial"/>
            </a:endParaRPr>
          </a:p>
        </p:txBody>
      </p:sp>
      <p:sp>
        <p:nvSpPr>
          <p:cNvPr id="315" name="Textfeld 24"/>
          <p:cNvSpPr/>
          <p:nvPr/>
        </p:nvSpPr>
        <p:spPr>
          <a:xfrm>
            <a:off x="10925640" y="6183000"/>
            <a:ext cx="105516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900" b="0" strike="noStrike" spc="-1">
                <a:solidFill>
                  <a:srgbClr val="767171"/>
                </a:solidFill>
                <a:latin typeface="Roboto Light"/>
                <a:ea typeface="Roboto Light"/>
              </a:rPr>
              <a:t>erstellt durch das</a:t>
            </a:r>
            <a:endParaRPr lang="de-DE" sz="900" b="0" strike="noStrike" spc="-1">
              <a:latin typeface="Arial"/>
            </a:endParaRPr>
          </a:p>
        </p:txBody>
      </p:sp>
      <p:sp>
        <p:nvSpPr>
          <p:cNvPr id="316" name="Rechteck 14"/>
          <p:cNvSpPr/>
          <p:nvPr/>
        </p:nvSpPr>
        <p:spPr>
          <a:xfrm>
            <a:off x="0" y="6334560"/>
            <a:ext cx="882000" cy="45000"/>
          </a:xfrm>
          <a:prstGeom prst="rect">
            <a:avLst/>
          </a:prstGeom>
          <a:solidFill>
            <a:srgbClr val="FCC900"/>
          </a:solidFill>
          <a:ln>
            <a:noFill/>
          </a:ln>
        </p:spPr>
        <p:style>
          <a:lnRef idx="2">
            <a:schemeClr val="accent1">
              <a:shade val="50000"/>
            </a:schemeClr>
          </a:lnRef>
          <a:fillRef idx="1">
            <a:schemeClr val="accent1"/>
          </a:fillRef>
          <a:effectRef idx="0">
            <a:schemeClr val="accent1"/>
          </a:effectRef>
          <a:fontRef idx="minor"/>
        </p:style>
      </p:sp>
      <p:sp>
        <p:nvSpPr>
          <p:cNvPr id="12" name="Ellipse 12">
            <a:extLst>
              <a:ext uri="{FF2B5EF4-FFF2-40B4-BE49-F238E27FC236}">
                <a16:creationId xmlns:a16="http://schemas.microsoft.com/office/drawing/2014/main" id="{AD5A7E16-9217-43FC-86CA-380D32BA7B32}"/>
              </a:ext>
            </a:extLst>
          </p:cNvPr>
          <p:cNvSpPr/>
          <p:nvPr/>
        </p:nvSpPr>
        <p:spPr>
          <a:xfrm rot="5400000">
            <a:off x="8310959" y="4031999"/>
            <a:ext cx="1504393" cy="3525528"/>
          </a:xfrm>
          <a:prstGeom prst="ellipse">
            <a:avLst/>
          </a:prstGeom>
          <a:solidFill>
            <a:srgbClr val="FCC900">
              <a:alpha val="10000"/>
            </a:srgbClr>
          </a:solidFill>
          <a:ln>
            <a:noFill/>
          </a:ln>
        </p:spPr>
        <p:style>
          <a:lnRef idx="2">
            <a:schemeClr val="accent1">
              <a:shade val="50000"/>
            </a:schemeClr>
          </a:lnRef>
          <a:fillRef idx="1">
            <a:schemeClr val="accent1"/>
          </a:fillRef>
          <a:effectRef idx="0">
            <a:schemeClr val="accent1"/>
          </a:effectRef>
          <a:fontRef idx="minor"/>
        </p:style>
      </p:sp>
      <p:pic>
        <p:nvPicPr>
          <p:cNvPr id="19" name="Grafik 18">
            <a:extLst>
              <a:ext uri="{FF2B5EF4-FFF2-40B4-BE49-F238E27FC236}">
                <a16:creationId xmlns:a16="http://schemas.microsoft.com/office/drawing/2014/main" id="{FF24AF9C-A477-42F2-B63F-5E934D3EEAA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54033" y="1172565"/>
            <a:ext cx="2573613" cy="4749538"/>
          </a:xfrm>
          <a:prstGeom prst="rect">
            <a:avLst/>
          </a:prstGeom>
        </p:spPr>
      </p:pic>
      <p:pic>
        <p:nvPicPr>
          <p:cNvPr id="20" name="Grafik 19">
            <a:extLst>
              <a:ext uri="{FF2B5EF4-FFF2-40B4-BE49-F238E27FC236}">
                <a16:creationId xmlns:a16="http://schemas.microsoft.com/office/drawing/2014/main" id="{58394199-F930-4596-A8CB-88A439316F9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19682" y="1623173"/>
            <a:ext cx="1350162" cy="4330202"/>
          </a:xfrm>
          <a:prstGeom prst="rect">
            <a:avLst/>
          </a:prstGeom>
        </p:spPr>
      </p:pic>
      <p:sp>
        <p:nvSpPr>
          <p:cNvPr id="25" name="Inhaltsplatzhalter 3">
            <a:extLst>
              <a:ext uri="{FF2B5EF4-FFF2-40B4-BE49-F238E27FC236}">
                <a16:creationId xmlns:a16="http://schemas.microsoft.com/office/drawing/2014/main" id="{91418C50-2C42-4A1C-9B7B-5C586DFA291F}"/>
              </a:ext>
            </a:extLst>
          </p:cNvPr>
          <p:cNvSpPr/>
          <p:nvPr/>
        </p:nvSpPr>
        <p:spPr>
          <a:xfrm>
            <a:off x="702360" y="1825560"/>
            <a:ext cx="5392800" cy="4350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228600" indent="-227880">
              <a:lnSpc>
                <a:spcPct val="90000"/>
              </a:lnSpc>
              <a:spcBef>
                <a:spcPts val="1001"/>
              </a:spcBef>
              <a:buClr>
                <a:srgbClr val="FCC900"/>
              </a:buClr>
              <a:buFont typeface="Arial"/>
              <a:buChar char="•"/>
            </a:pPr>
            <a:r>
              <a:rPr lang="de-DE" sz="2800" b="0" strike="noStrike" spc="-1" dirty="0">
                <a:solidFill>
                  <a:srgbClr val="000000"/>
                </a:solidFill>
                <a:latin typeface="Roboto Light"/>
                <a:ea typeface="Roboto Light"/>
              </a:rPr>
              <a:t>Was war neu für mich? </a:t>
            </a:r>
            <a:endParaRPr lang="de-DE" sz="2800" b="0" strike="noStrike" spc="-1" dirty="0">
              <a:latin typeface="Arial"/>
            </a:endParaRPr>
          </a:p>
          <a:p>
            <a:pPr marL="228600" indent="-227880">
              <a:lnSpc>
                <a:spcPct val="90000"/>
              </a:lnSpc>
              <a:spcBef>
                <a:spcPts val="1001"/>
              </a:spcBef>
              <a:buClr>
                <a:srgbClr val="FCC900"/>
              </a:buClr>
              <a:buFont typeface="Arial"/>
              <a:buChar char="•"/>
            </a:pPr>
            <a:r>
              <a:rPr lang="de-DE" sz="2800" b="0" strike="noStrike" spc="-1" dirty="0">
                <a:solidFill>
                  <a:srgbClr val="000000"/>
                </a:solidFill>
                <a:latin typeface="Roboto Light"/>
                <a:ea typeface="Roboto Light"/>
              </a:rPr>
              <a:t>Was hat mich überrascht? </a:t>
            </a:r>
            <a:endParaRPr lang="de-DE" sz="2800" b="0" strike="noStrike" spc="-1" dirty="0">
              <a:latin typeface="Arial"/>
            </a:endParaRPr>
          </a:p>
          <a:p>
            <a:pPr marL="228600" indent="-227880">
              <a:lnSpc>
                <a:spcPct val="90000"/>
              </a:lnSpc>
              <a:spcBef>
                <a:spcPts val="1001"/>
              </a:spcBef>
              <a:buClr>
                <a:srgbClr val="FCC900"/>
              </a:buClr>
              <a:buFont typeface="Arial"/>
              <a:buChar char="•"/>
            </a:pPr>
            <a:r>
              <a:rPr lang="de-DE" sz="2800" b="0" strike="noStrike" spc="-1" dirty="0">
                <a:solidFill>
                  <a:srgbClr val="000000"/>
                </a:solidFill>
                <a:latin typeface="Roboto Light"/>
                <a:ea typeface="Roboto Light"/>
              </a:rPr>
              <a:t>Welche Gedanken sind mir im Kopf geblieben?</a:t>
            </a:r>
            <a:endParaRPr lang="de-DE" sz="2800" b="0" strike="noStrike" spc="-1" dirty="0">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lipse 4">
            <a:extLst>
              <a:ext uri="{FF2B5EF4-FFF2-40B4-BE49-F238E27FC236}">
                <a16:creationId xmlns:a16="http://schemas.microsoft.com/office/drawing/2014/main" id="{2580FC29-359B-40E1-9305-B0F0618A954F}"/>
              </a:ext>
            </a:extLst>
          </p:cNvPr>
          <p:cNvSpPr/>
          <p:nvPr/>
        </p:nvSpPr>
        <p:spPr>
          <a:xfrm rot="288000">
            <a:off x="-837000" y="1414440"/>
            <a:ext cx="8261280" cy="5313600"/>
          </a:xfrm>
          <a:prstGeom prst="ellipse">
            <a:avLst/>
          </a:prstGeom>
          <a:solidFill>
            <a:srgbClr val="009FE3">
              <a:alpha val="10000"/>
            </a:srgbClr>
          </a:solidFill>
          <a:ln>
            <a:noFill/>
          </a:ln>
        </p:spPr>
        <p:style>
          <a:lnRef idx="2">
            <a:schemeClr val="accent1">
              <a:shade val="50000"/>
            </a:schemeClr>
          </a:lnRef>
          <a:fillRef idx="1">
            <a:schemeClr val="accent1"/>
          </a:fillRef>
          <a:effectRef idx="0">
            <a:schemeClr val="accent1"/>
          </a:effectRef>
          <a:fontRef idx="minor"/>
        </p:style>
      </p:sp>
      <p:sp>
        <p:nvSpPr>
          <p:cNvPr id="13" name="Ellipse 12">
            <a:extLst>
              <a:ext uri="{FF2B5EF4-FFF2-40B4-BE49-F238E27FC236}">
                <a16:creationId xmlns:a16="http://schemas.microsoft.com/office/drawing/2014/main" id="{C2E5EBCC-934E-4CE7-A8FE-756BE54EAD45}"/>
              </a:ext>
            </a:extLst>
          </p:cNvPr>
          <p:cNvSpPr/>
          <p:nvPr/>
        </p:nvSpPr>
        <p:spPr>
          <a:xfrm rot="1897800">
            <a:off x="-1886040" y="1554120"/>
            <a:ext cx="7741080" cy="7395120"/>
          </a:xfrm>
          <a:prstGeom prst="ellipse">
            <a:avLst/>
          </a:prstGeom>
          <a:solidFill>
            <a:srgbClr val="009FE3">
              <a:alpha val="10000"/>
            </a:srgbClr>
          </a:solidFill>
          <a:ln>
            <a:noFill/>
          </a:ln>
        </p:spPr>
        <p:style>
          <a:lnRef idx="2">
            <a:schemeClr val="accent1">
              <a:shade val="50000"/>
            </a:schemeClr>
          </a:lnRef>
          <a:fillRef idx="1">
            <a:schemeClr val="accent1"/>
          </a:fillRef>
          <a:effectRef idx="0">
            <a:schemeClr val="accent1"/>
          </a:effectRef>
          <a:fontRef idx="minor"/>
        </p:style>
      </p:sp>
      <p:sp>
        <p:nvSpPr>
          <p:cNvPr id="93" name="Titel 1"/>
          <p:cNvSpPr/>
          <p:nvPr/>
        </p:nvSpPr>
        <p:spPr>
          <a:xfrm>
            <a:off x="838080" y="365040"/>
            <a:ext cx="10514880" cy="13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tabLst>
                <a:tab pos="0" algn="l"/>
              </a:tabLst>
            </a:pPr>
            <a:r>
              <a:rPr lang="de-DE" sz="4000" b="0" strike="noStrike" spc="-1" dirty="0">
                <a:solidFill>
                  <a:srgbClr val="000000"/>
                </a:solidFill>
                <a:latin typeface="Roboto Slab"/>
                <a:ea typeface="Roboto Slab"/>
              </a:rPr>
              <a:t>Agenda</a:t>
            </a:r>
            <a:endParaRPr lang="de-DE" sz="4000" b="0" strike="noStrike" spc="-1" dirty="0">
              <a:latin typeface="Arial"/>
            </a:endParaRPr>
          </a:p>
        </p:txBody>
      </p:sp>
      <p:sp>
        <p:nvSpPr>
          <p:cNvPr id="94" name="Inhaltsplatzhalter 3"/>
          <p:cNvSpPr/>
          <p:nvPr/>
        </p:nvSpPr>
        <p:spPr>
          <a:xfrm>
            <a:off x="702360" y="1825560"/>
            <a:ext cx="8090640" cy="4350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228600" indent="-227880">
              <a:lnSpc>
                <a:spcPct val="90000"/>
              </a:lnSpc>
              <a:spcBef>
                <a:spcPts val="1001"/>
              </a:spcBef>
              <a:buClr>
                <a:srgbClr val="009FE3"/>
              </a:buClr>
              <a:buFont typeface="Arial"/>
              <a:buChar char="•"/>
            </a:pPr>
            <a:r>
              <a:rPr lang="de-DE" sz="2800" b="0" strike="noStrike" spc="-1" dirty="0">
                <a:solidFill>
                  <a:srgbClr val="000000"/>
                </a:solidFill>
                <a:latin typeface="Roboto Light"/>
                <a:ea typeface="Roboto Light"/>
              </a:rPr>
              <a:t>Kapitel 1: Diversity</a:t>
            </a:r>
            <a:endParaRPr lang="de-DE" sz="2800" b="0" strike="noStrike" spc="-1" dirty="0">
              <a:latin typeface="Arial"/>
            </a:endParaRPr>
          </a:p>
          <a:p>
            <a:pPr marL="228600" indent="-227880">
              <a:lnSpc>
                <a:spcPct val="90000"/>
              </a:lnSpc>
              <a:spcBef>
                <a:spcPts val="1001"/>
              </a:spcBef>
              <a:buClr>
                <a:srgbClr val="009FE3"/>
              </a:buClr>
              <a:buFont typeface="Arial"/>
              <a:buChar char="•"/>
            </a:pPr>
            <a:r>
              <a:rPr lang="de-DE" sz="2800" b="0" strike="noStrike" spc="-1" dirty="0">
                <a:solidFill>
                  <a:srgbClr val="000000"/>
                </a:solidFill>
                <a:latin typeface="Roboto Light"/>
                <a:ea typeface="Roboto Light"/>
              </a:rPr>
              <a:t>Kapitel 2: Offenheit </a:t>
            </a:r>
            <a:endParaRPr lang="de-DE" sz="2800" b="0" strike="noStrike" spc="-1" dirty="0">
              <a:latin typeface="Arial"/>
            </a:endParaRPr>
          </a:p>
          <a:p>
            <a:pPr marL="228600" indent="-227880">
              <a:lnSpc>
                <a:spcPct val="90000"/>
              </a:lnSpc>
              <a:spcBef>
                <a:spcPts val="1001"/>
              </a:spcBef>
              <a:buClr>
                <a:srgbClr val="009FE3"/>
              </a:buClr>
              <a:buFont typeface="Arial"/>
              <a:buChar char="•"/>
            </a:pPr>
            <a:r>
              <a:rPr lang="de-DE" sz="2800" b="0" strike="noStrike" spc="-1" dirty="0">
                <a:solidFill>
                  <a:srgbClr val="000000"/>
                </a:solidFill>
                <a:latin typeface="Roboto Light"/>
                <a:ea typeface="Roboto Light"/>
              </a:rPr>
              <a:t>Kapitel 3: Umgang am Arbeitsplatz LSB+</a:t>
            </a:r>
            <a:endParaRPr lang="de-DE" sz="2800" b="0" strike="noStrike" spc="-1" dirty="0">
              <a:latin typeface="Arial"/>
            </a:endParaRPr>
          </a:p>
          <a:p>
            <a:pPr marL="228600" indent="-227880">
              <a:lnSpc>
                <a:spcPct val="90000"/>
              </a:lnSpc>
              <a:spcBef>
                <a:spcPts val="1001"/>
              </a:spcBef>
              <a:buClr>
                <a:srgbClr val="009FE3"/>
              </a:buClr>
              <a:buFont typeface="Arial"/>
              <a:buChar char="•"/>
            </a:pPr>
            <a:r>
              <a:rPr lang="de-DE" sz="2800" b="0" strike="noStrike" spc="-1" dirty="0">
                <a:solidFill>
                  <a:srgbClr val="000000"/>
                </a:solidFill>
                <a:latin typeface="Roboto Light"/>
                <a:ea typeface="Roboto Light"/>
              </a:rPr>
              <a:t>Kapitel 4: Umgang am Arbeitsplatz TIQ*</a:t>
            </a:r>
            <a:endParaRPr lang="de-DE" sz="2800" b="0" strike="noStrike" spc="-1" dirty="0">
              <a:latin typeface="Arial"/>
            </a:endParaRPr>
          </a:p>
        </p:txBody>
      </p:sp>
      <p:sp>
        <p:nvSpPr>
          <p:cNvPr id="95" name="Titel 1"/>
          <p:cNvSpPr/>
          <p:nvPr/>
        </p:nvSpPr>
        <p:spPr>
          <a:xfrm>
            <a:off x="72360" y="290880"/>
            <a:ext cx="4087440" cy="250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tabLst>
                <a:tab pos="0" algn="l"/>
              </a:tabLst>
            </a:pPr>
            <a:r>
              <a:rPr lang="de-DE" sz="1100" b="0" strike="noStrike" spc="-1">
                <a:solidFill>
                  <a:srgbClr val="009FE3"/>
                </a:solidFill>
                <a:latin typeface="Roboto Slab"/>
                <a:ea typeface="Roboto Slab"/>
              </a:rPr>
              <a:t>Basismodul</a:t>
            </a:r>
            <a:endParaRPr lang="de-DE" sz="1100" b="0" strike="noStrike" spc="-1">
              <a:latin typeface="Arial"/>
            </a:endParaRPr>
          </a:p>
        </p:txBody>
      </p:sp>
      <p:pic>
        <p:nvPicPr>
          <p:cNvPr id="96" name="Grafik 18"/>
          <p:cNvPicPr/>
          <p:nvPr/>
        </p:nvPicPr>
        <p:blipFill>
          <a:blip r:embed="rId3"/>
          <a:stretch/>
        </p:blipFill>
        <p:spPr>
          <a:xfrm>
            <a:off x="11140200" y="6365520"/>
            <a:ext cx="740880" cy="338760"/>
          </a:xfrm>
          <a:prstGeom prst="rect">
            <a:avLst/>
          </a:prstGeom>
          <a:ln w="0">
            <a:noFill/>
          </a:ln>
        </p:spPr>
      </p:pic>
      <p:sp>
        <p:nvSpPr>
          <p:cNvPr id="97" name="Titel 1"/>
          <p:cNvSpPr/>
          <p:nvPr/>
        </p:nvSpPr>
        <p:spPr>
          <a:xfrm>
            <a:off x="72360" y="6453360"/>
            <a:ext cx="978480" cy="250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tabLst>
                <a:tab pos="0" algn="l"/>
              </a:tabLst>
            </a:pPr>
            <a:r>
              <a:rPr lang="de-DE" sz="1100" b="0" strike="noStrike" spc="-1" dirty="0">
                <a:solidFill>
                  <a:srgbClr val="009FE3"/>
                </a:solidFill>
                <a:latin typeface="Roboto Slab"/>
                <a:ea typeface="Roboto Slab"/>
              </a:rPr>
              <a:t>Seite 2/26</a:t>
            </a:r>
            <a:endParaRPr lang="de-DE" sz="1100" b="0" strike="noStrike" spc="-1" dirty="0">
              <a:latin typeface="Arial"/>
            </a:endParaRPr>
          </a:p>
        </p:txBody>
      </p:sp>
      <p:sp>
        <p:nvSpPr>
          <p:cNvPr id="98" name="Textfeld 2"/>
          <p:cNvSpPr/>
          <p:nvPr/>
        </p:nvSpPr>
        <p:spPr>
          <a:xfrm>
            <a:off x="10925640" y="6183000"/>
            <a:ext cx="105516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900" b="0" strike="noStrike" spc="-1">
                <a:solidFill>
                  <a:srgbClr val="767171"/>
                </a:solidFill>
                <a:latin typeface="Roboto Light"/>
                <a:ea typeface="Roboto Light"/>
              </a:rPr>
              <a:t>erstellt durch das</a:t>
            </a:r>
            <a:endParaRPr lang="de-DE" sz="900" b="0" strike="noStrike" spc="-1">
              <a:latin typeface="Arial"/>
            </a:endParaRPr>
          </a:p>
        </p:txBody>
      </p:sp>
      <p:sp>
        <p:nvSpPr>
          <p:cNvPr id="100" name="Rechteck 16"/>
          <p:cNvSpPr/>
          <p:nvPr/>
        </p:nvSpPr>
        <p:spPr>
          <a:xfrm>
            <a:off x="0" y="6334560"/>
            <a:ext cx="882000" cy="45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p:style>
      </p:sp>
      <p:sp>
        <p:nvSpPr>
          <p:cNvPr id="14" name="Rechteck 16">
            <a:extLst>
              <a:ext uri="{FF2B5EF4-FFF2-40B4-BE49-F238E27FC236}">
                <a16:creationId xmlns:a16="http://schemas.microsoft.com/office/drawing/2014/main" id="{6F8D0062-AD65-40A2-951A-C331E51B3A54}"/>
              </a:ext>
            </a:extLst>
          </p:cNvPr>
          <p:cNvSpPr/>
          <p:nvPr/>
        </p:nvSpPr>
        <p:spPr>
          <a:xfrm>
            <a:off x="-1044720" y="150840"/>
            <a:ext cx="2467440" cy="45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p:style>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lipse 4">
            <a:extLst>
              <a:ext uri="{FF2B5EF4-FFF2-40B4-BE49-F238E27FC236}">
                <a16:creationId xmlns:a16="http://schemas.microsoft.com/office/drawing/2014/main" id="{AB7B3EA5-6B1B-462A-A71A-E4AEDB358B7D}"/>
              </a:ext>
            </a:extLst>
          </p:cNvPr>
          <p:cNvSpPr/>
          <p:nvPr/>
        </p:nvSpPr>
        <p:spPr>
          <a:xfrm rot="288000">
            <a:off x="-837000" y="1414440"/>
            <a:ext cx="8261280" cy="5313600"/>
          </a:xfrm>
          <a:prstGeom prst="ellipse">
            <a:avLst/>
          </a:prstGeom>
          <a:solidFill>
            <a:srgbClr val="FCC900">
              <a:alpha val="10000"/>
            </a:srgbClr>
          </a:solidFill>
          <a:ln>
            <a:noFill/>
          </a:ln>
        </p:spPr>
        <p:style>
          <a:lnRef idx="2">
            <a:schemeClr val="accent1">
              <a:shade val="50000"/>
            </a:schemeClr>
          </a:lnRef>
          <a:fillRef idx="1">
            <a:schemeClr val="accent1"/>
          </a:fillRef>
          <a:effectRef idx="0">
            <a:schemeClr val="accent1"/>
          </a:effectRef>
          <a:fontRef idx="minor"/>
        </p:style>
      </p:sp>
      <p:sp>
        <p:nvSpPr>
          <p:cNvPr id="13" name="Ellipse 12">
            <a:extLst>
              <a:ext uri="{FF2B5EF4-FFF2-40B4-BE49-F238E27FC236}">
                <a16:creationId xmlns:a16="http://schemas.microsoft.com/office/drawing/2014/main" id="{1B8F3922-5871-4893-AB88-CC462ADB7616}"/>
              </a:ext>
            </a:extLst>
          </p:cNvPr>
          <p:cNvSpPr/>
          <p:nvPr/>
        </p:nvSpPr>
        <p:spPr>
          <a:xfrm rot="1897800">
            <a:off x="-1886040" y="1554120"/>
            <a:ext cx="7741080" cy="7395120"/>
          </a:xfrm>
          <a:prstGeom prst="ellipse">
            <a:avLst/>
          </a:prstGeom>
          <a:solidFill>
            <a:srgbClr val="FCC900">
              <a:alpha val="10000"/>
            </a:srgbClr>
          </a:solidFill>
          <a:ln>
            <a:noFill/>
          </a:ln>
        </p:spPr>
        <p:style>
          <a:lnRef idx="2">
            <a:schemeClr val="accent1">
              <a:shade val="50000"/>
            </a:schemeClr>
          </a:lnRef>
          <a:fillRef idx="1">
            <a:schemeClr val="accent1"/>
          </a:fillRef>
          <a:effectRef idx="0">
            <a:schemeClr val="accent1"/>
          </a:effectRef>
          <a:fontRef idx="minor"/>
        </p:style>
      </p:sp>
      <p:sp>
        <p:nvSpPr>
          <p:cNvPr id="320" name="Titel 1"/>
          <p:cNvSpPr/>
          <p:nvPr/>
        </p:nvSpPr>
        <p:spPr>
          <a:xfrm>
            <a:off x="838080" y="365040"/>
            <a:ext cx="10514880" cy="13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tabLst>
                <a:tab pos="0" algn="l"/>
              </a:tabLst>
            </a:pPr>
            <a:r>
              <a:rPr lang="de-DE" sz="4000" b="0" strike="noStrike" spc="-1">
                <a:solidFill>
                  <a:srgbClr val="000000"/>
                </a:solidFill>
                <a:latin typeface="Roboto Slab"/>
                <a:ea typeface="Roboto Slab"/>
              </a:rPr>
              <a:t>Reflexionsfragen zum Thema Offenheit</a:t>
            </a:r>
            <a:endParaRPr lang="de-DE" sz="4000" b="0" strike="noStrike" spc="-1">
              <a:latin typeface="Arial"/>
            </a:endParaRPr>
          </a:p>
        </p:txBody>
      </p:sp>
      <p:sp>
        <p:nvSpPr>
          <p:cNvPr id="321" name="Rechteck 19"/>
          <p:cNvSpPr/>
          <p:nvPr/>
        </p:nvSpPr>
        <p:spPr>
          <a:xfrm>
            <a:off x="0" y="150840"/>
            <a:ext cx="3828240" cy="45000"/>
          </a:xfrm>
          <a:prstGeom prst="rect">
            <a:avLst/>
          </a:prstGeom>
          <a:solidFill>
            <a:srgbClr val="FCC900"/>
          </a:solidFill>
          <a:ln>
            <a:noFill/>
          </a:ln>
        </p:spPr>
        <p:style>
          <a:lnRef idx="2">
            <a:schemeClr val="accent1">
              <a:shade val="50000"/>
            </a:schemeClr>
          </a:lnRef>
          <a:fillRef idx="1">
            <a:schemeClr val="accent1"/>
          </a:fillRef>
          <a:effectRef idx="0">
            <a:schemeClr val="accent1"/>
          </a:effectRef>
          <a:fontRef idx="minor"/>
        </p:style>
      </p:sp>
      <p:pic>
        <p:nvPicPr>
          <p:cNvPr id="322" name="Grafik 21"/>
          <p:cNvPicPr/>
          <p:nvPr/>
        </p:nvPicPr>
        <p:blipFill>
          <a:blip r:embed="rId3"/>
          <a:stretch/>
        </p:blipFill>
        <p:spPr>
          <a:xfrm>
            <a:off x="11140200" y="6365520"/>
            <a:ext cx="740880" cy="338760"/>
          </a:xfrm>
          <a:prstGeom prst="rect">
            <a:avLst/>
          </a:prstGeom>
          <a:ln w="0">
            <a:noFill/>
          </a:ln>
        </p:spPr>
      </p:pic>
      <p:sp>
        <p:nvSpPr>
          <p:cNvPr id="323" name="Titel 1"/>
          <p:cNvSpPr/>
          <p:nvPr/>
        </p:nvSpPr>
        <p:spPr>
          <a:xfrm>
            <a:off x="72360" y="290880"/>
            <a:ext cx="4087440" cy="250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tabLst>
                <a:tab pos="0" algn="l"/>
              </a:tabLst>
            </a:pPr>
            <a:r>
              <a:rPr lang="de-DE" sz="1100" b="0" strike="noStrike" spc="-1">
                <a:solidFill>
                  <a:srgbClr val="FCC900"/>
                </a:solidFill>
                <a:latin typeface="Roboto Slab"/>
                <a:ea typeface="Roboto Slab"/>
              </a:rPr>
              <a:t>Basismodul | Kapitel 4: Umgang am Arbeitsplatz TIQ*</a:t>
            </a:r>
            <a:endParaRPr lang="de-DE" sz="1100" b="0" strike="noStrike" spc="-1">
              <a:latin typeface="Arial"/>
            </a:endParaRPr>
          </a:p>
        </p:txBody>
      </p:sp>
      <p:sp>
        <p:nvSpPr>
          <p:cNvPr id="324" name="Titel 1"/>
          <p:cNvSpPr/>
          <p:nvPr/>
        </p:nvSpPr>
        <p:spPr>
          <a:xfrm>
            <a:off x="72360" y="6453360"/>
            <a:ext cx="978480" cy="250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tabLst>
                <a:tab pos="0" algn="l"/>
              </a:tabLst>
            </a:pPr>
            <a:r>
              <a:rPr lang="de-DE" sz="1100" b="0" strike="noStrike" spc="-1" dirty="0">
                <a:solidFill>
                  <a:srgbClr val="FCC900"/>
                </a:solidFill>
                <a:latin typeface="Roboto Slab"/>
                <a:ea typeface="Roboto Slab"/>
              </a:rPr>
              <a:t>Seite </a:t>
            </a:r>
            <a:r>
              <a:rPr lang="de-DE" sz="1100" spc="-1" dirty="0">
                <a:solidFill>
                  <a:srgbClr val="FCC900"/>
                </a:solidFill>
                <a:latin typeface="Roboto Slab"/>
                <a:ea typeface="Roboto Slab"/>
              </a:rPr>
              <a:t>19</a:t>
            </a:r>
            <a:r>
              <a:rPr lang="de-DE" sz="1100" b="0" strike="noStrike" spc="-1" dirty="0">
                <a:solidFill>
                  <a:srgbClr val="FCC900"/>
                </a:solidFill>
                <a:latin typeface="Roboto Slab"/>
                <a:ea typeface="Roboto Slab"/>
              </a:rPr>
              <a:t>/26</a:t>
            </a:r>
            <a:endParaRPr lang="de-DE" sz="1100" b="0" strike="noStrike" spc="-1" dirty="0">
              <a:latin typeface="Arial"/>
            </a:endParaRPr>
          </a:p>
        </p:txBody>
      </p:sp>
      <p:sp>
        <p:nvSpPr>
          <p:cNvPr id="325" name="Textfeld 24"/>
          <p:cNvSpPr/>
          <p:nvPr/>
        </p:nvSpPr>
        <p:spPr>
          <a:xfrm>
            <a:off x="10925640" y="6183000"/>
            <a:ext cx="105516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900" b="0" strike="noStrike" spc="-1">
                <a:solidFill>
                  <a:srgbClr val="767171"/>
                </a:solidFill>
                <a:latin typeface="Roboto Light"/>
                <a:ea typeface="Roboto Light"/>
              </a:rPr>
              <a:t>erstellt durch das</a:t>
            </a:r>
            <a:endParaRPr lang="de-DE" sz="900" b="0" strike="noStrike" spc="-1">
              <a:latin typeface="Arial"/>
            </a:endParaRPr>
          </a:p>
        </p:txBody>
      </p:sp>
      <p:sp>
        <p:nvSpPr>
          <p:cNvPr id="326" name="Rechteck 14"/>
          <p:cNvSpPr/>
          <p:nvPr/>
        </p:nvSpPr>
        <p:spPr>
          <a:xfrm>
            <a:off x="0" y="6334560"/>
            <a:ext cx="882000" cy="45000"/>
          </a:xfrm>
          <a:prstGeom prst="rect">
            <a:avLst/>
          </a:prstGeom>
          <a:solidFill>
            <a:srgbClr val="FCC900"/>
          </a:solidFill>
          <a:ln>
            <a:noFill/>
          </a:ln>
        </p:spPr>
        <p:style>
          <a:lnRef idx="2">
            <a:schemeClr val="accent1">
              <a:shade val="50000"/>
            </a:schemeClr>
          </a:lnRef>
          <a:fillRef idx="1">
            <a:schemeClr val="accent1"/>
          </a:fillRef>
          <a:effectRef idx="0">
            <a:schemeClr val="accent1"/>
          </a:effectRef>
          <a:fontRef idx="minor"/>
        </p:style>
      </p:sp>
      <p:sp>
        <p:nvSpPr>
          <p:cNvPr id="327" name="Inhaltsplatzhalter 3"/>
          <p:cNvSpPr/>
          <p:nvPr/>
        </p:nvSpPr>
        <p:spPr>
          <a:xfrm>
            <a:off x="702359" y="1825560"/>
            <a:ext cx="10330401" cy="4350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228600" indent="-227880">
              <a:lnSpc>
                <a:spcPct val="90000"/>
              </a:lnSpc>
              <a:spcBef>
                <a:spcPts val="1001"/>
              </a:spcBef>
              <a:buClr>
                <a:srgbClr val="FCC900"/>
              </a:buClr>
              <a:buFont typeface="Arial"/>
              <a:buChar char="•"/>
            </a:pPr>
            <a:r>
              <a:rPr lang="de-DE" sz="2800" b="0" strike="noStrike" spc="-1" dirty="0">
                <a:solidFill>
                  <a:srgbClr val="000000"/>
                </a:solidFill>
                <a:latin typeface="Roboto Light" panose="02000000000000000000" pitchFamily="2" charset="0"/>
                <a:ea typeface="Roboto Light" panose="02000000000000000000" pitchFamily="2" charset="0"/>
              </a:rPr>
              <a:t>Kenne ich LSBTIQ* </a:t>
            </a:r>
            <a:r>
              <a:rPr lang="de-DE" sz="2800" b="0" strike="noStrike" spc="-1" dirty="0" err="1">
                <a:solidFill>
                  <a:srgbClr val="000000"/>
                </a:solidFill>
                <a:latin typeface="Roboto Light" panose="02000000000000000000" pitchFamily="2" charset="0"/>
                <a:ea typeface="Roboto Light" panose="02000000000000000000" pitchFamily="2" charset="0"/>
              </a:rPr>
              <a:t>Kollegen_innen</a:t>
            </a:r>
            <a:r>
              <a:rPr lang="de-DE" sz="2800" b="0" strike="noStrike" spc="-1" dirty="0">
                <a:solidFill>
                  <a:srgbClr val="000000"/>
                </a:solidFill>
                <a:latin typeface="Roboto Light" panose="02000000000000000000" pitchFamily="2" charset="0"/>
                <a:ea typeface="Roboto Light" panose="02000000000000000000" pitchFamily="2" charset="0"/>
              </a:rPr>
              <a:t>? </a:t>
            </a:r>
            <a:endParaRPr lang="de-DE" sz="2800" b="0" strike="noStrike" spc="-1" dirty="0">
              <a:latin typeface="Roboto Light" panose="02000000000000000000" pitchFamily="2" charset="0"/>
              <a:ea typeface="Roboto Light" panose="02000000000000000000" pitchFamily="2" charset="0"/>
            </a:endParaRPr>
          </a:p>
          <a:p>
            <a:pPr marL="228600" indent="-227880">
              <a:lnSpc>
                <a:spcPct val="90000"/>
              </a:lnSpc>
              <a:spcBef>
                <a:spcPts val="1001"/>
              </a:spcBef>
              <a:buClr>
                <a:srgbClr val="FCC900"/>
              </a:buClr>
              <a:buFont typeface="Arial"/>
              <a:buChar char="•"/>
            </a:pPr>
            <a:r>
              <a:rPr lang="de-DE" sz="2800" b="0" strike="noStrike" spc="-1" dirty="0">
                <a:solidFill>
                  <a:srgbClr val="000000"/>
                </a:solidFill>
                <a:latin typeface="Roboto Light" panose="02000000000000000000" pitchFamily="2" charset="0"/>
                <a:ea typeface="Roboto Light" panose="02000000000000000000" pitchFamily="2" charset="0"/>
              </a:rPr>
              <a:t>Habe ich LSBTIQ* Personen in meinem privaten Umfeld? </a:t>
            </a:r>
            <a:endParaRPr lang="de-DE" sz="2800" b="0" strike="noStrike" spc="-1" dirty="0">
              <a:latin typeface="Roboto Light" panose="02000000000000000000" pitchFamily="2" charset="0"/>
              <a:ea typeface="Roboto Light" panose="02000000000000000000" pitchFamily="2" charset="0"/>
            </a:endParaRPr>
          </a:p>
          <a:p>
            <a:pPr marL="228600" indent="-227880">
              <a:lnSpc>
                <a:spcPct val="90000"/>
              </a:lnSpc>
              <a:spcBef>
                <a:spcPts val="1001"/>
              </a:spcBef>
              <a:buClr>
                <a:srgbClr val="FCC900"/>
              </a:buClr>
              <a:buFont typeface="Arial"/>
              <a:buChar char="•"/>
            </a:pPr>
            <a:r>
              <a:rPr lang="de-DE" sz="2800" b="0" strike="noStrike" spc="-1" dirty="0">
                <a:solidFill>
                  <a:srgbClr val="000000"/>
                </a:solidFill>
                <a:latin typeface="Roboto Light" panose="02000000000000000000" pitchFamily="2" charset="0"/>
                <a:ea typeface="Roboto Light" panose="02000000000000000000" pitchFamily="2" charset="0"/>
              </a:rPr>
              <a:t>Wenn ja, habe ich mit Ihnen über LSBTIQ* Themen gesprochen?</a:t>
            </a:r>
            <a:endParaRPr lang="de-DE" sz="2800" b="0" strike="noStrike" spc="-1" dirty="0">
              <a:latin typeface="Roboto Light" panose="02000000000000000000" pitchFamily="2" charset="0"/>
              <a:ea typeface="Roboto Light" panose="02000000000000000000" pitchFamily="2" charset="0"/>
            </a:endParaRPr>
          </a:p>
          <a:p>
            <a:pPr marL="228600" indent="-227880">
              <a:lnSpc>
                <a:spcPct val="90000"/>
              </a:lnSpc>
              <a:spcBef>
                <a:spcPts val="1001"/>
              </a:spcBef>
              <a:buClr>
                <a:srgbClr val="FCC900"/>
              </a:buClr>
              <a:buFont typeface="Arial"/>
              <a:buChar char="•"/>
            </a:pPr>
            <a:r>
              <a:rPr lang="de-DE" sz="2800" b="0" strike="noStrike" spc="-1" dirty="0">
                <a:solidFill>
                  <a:srgbClr val="000000"/>
                </a:solidFill>
                <a:latin typeface="Roboto Light" panose="02000000000000000000" pitchFamily="2" charset="0"/>
                <a:ea typeface="Roboto Light" panose="02000000000000000000" pitchFamily="2" charset="0"/>
              </a:rPr>
              <a:t>Weiß ich etwas über ihren Umgang mit ihrer Geschlechtlichkeit, Geschlechts- oder sexuellen Identität am Arbeitsplatz? </a:t>
            </a:r>
            <a:endParaRPr lang="de-DE" sz="2800" b="0" strike="noStrike" spc="-1" dirty="0">
              <a:latin typeface="Roboto Light" panose="02000000000000000000" pitchFamily="2" charset="0"/>
              <a:ea typeface="Roboto Light" panose="02000000000000000000" pitchFamily="2"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Ellipse 12"/>
          <p:cNvSpPr/>
          <p:nvPr/>
        </p:nvSpPr>
        <p:spPr>
          <a:xfrm rot="2230800">
            <a:off x="3477600" y="-640800"/>
            <a:ext cx="10205640" cy="7935840"/>
          </a:xfrm>
          <a:prstGeom prst="ellipse">
            <a:avLst/>
          </a:prstGeom>
          <a:solidFill>
            <a:srgbClr val="009FE3">
              <a:alpha val="30000"/>
            </a:srgbClr>
          </a:solidFill>
          <a:ln>
            <a:noFill/>
          </a:ln>
        </p:spPr>
        <p:style>
          <a:lnRef idx="2">
            <a:schemeClr val="accent1">
              <a:shade val="50000"/>
            </a:schemeClr>
          </a:lnRef>
          <a:fillRef idx="1">
            <a:schemeClr val="accent1"/>
          </a:fillRef>
          <a:effectRef idx="0">
            <a:schemeClr val="accent1"/>
          </a:effectRef>
          <a:fontRef idx="minor"/>
        </p:style>
      </p:sp>
      <p:sp>
        <p:nvSpPr>
          <p:cNvPr id="329" name="Ellipse 13"/>
          <p:cNvSpPr/>
          <p:nvPr/>
        </p:nvSpPr>
        <p:spPr>
          <a:xfrm rot="20650800">
            <a:off x="3505680" y="140400"/>
            <a:ext cx="9145080" cy="6239880"/>
          </a:xfrm>
          <a:prstGeom prst="ellipse">
            <a:avLst/>
          </a:prstGeom>
          <a:solidFill>
            <a:srgbClr val="009FE3">
              <a:alpha val="20000"/>
            </a:srgbClr>
          </a:solidFill>
          <a:ln>
            <a:noFill/>
          </a:ln>
        </p:spPr>
        <p:style>
          <a:lnRef idx="2">
            <a:schemeClr val="accent1">
              <a:shade val="50000"/>
            </a:schemeClr>
          </a:lnRef>
          <a:fillRef idx="1">
            <a:schemeClr val="accent1"/>
          </a:fillRef>
          <a:effectRef idx="0">
            <a:schemeClr val="accent1"/>
          </a:effectRef>
          <a:fontRef idx="minor"/>
        </p:style>
      </p:sp>
      <p:sp>
        <p:nvSpPr>
          <p:cNvPr id="11" name="Textfeld 10">
            <a:extLst>
              <a:ext uri="{FF2B5EF4-FFF2-40B4-BE49-F238E27FC236}">
                <a16:creationId xmlns:a16="http://schemas.microsoft.com/office/drawing/2014/main" id="{170583B4-D500-4782-9F9C-96EA12DD2F59}"/>
              </a:ext>
            </a:extLst>
          </p:cNvPr>
          <p:cNvSpPr txBox="1"/>
          <p:nvPr/>
        </p:nvSpPr>
        <p:spPr>
          <a:xfrm>
            <a:off x="158646" y="4679909"/>
            <a:ext cx="970244" cy="215444"/>
          </a:xfrm>
          <a:prstGeom prst="rect">
            <a:avLst/>
          </a:prstGeom>
          <a:noFill/>
        </p:spPr>
        <p:txBody>
          <a:bodyPr wrap="square" rtlCol="0">
            <a:spAutoFit/>
          </a:bodyPr>
          <a:lstStyle/>
          <a:p>
            <a:r>
              <a:rPr lang="de-DE" sz="800" dirty="0">
                <a:solidFill>
                  <a:schemeClr val="bg2">
                    <a:lumMod val="50000"/>
                  </a:schemeClr>
                </a:solidFill>
                <a:latin typeface="Roboto Light" panose="02000000000000000000" pitchFamily="2" charset="0"/>
                <a:ea typeface="Roboto Light" panose="02000000000000000000" pitchFamily="2" charset="0"/>
              </a:rPr>
              <a:t>erstellt durch das</a:t>
            </a:r>
          </a:p>
        </p:txBody>
      </p:sp>
      <p:pic>
        <p:nvPicPr>
          <p:cNvPr id="12" name="Grafik 11">
            <a:extLst>
              <a:ext uri="{FF2B5EF4-FFF2-40B4-BE49-F238E27FC236}">
                <a16:creationId xmlns:a16="http://schemas.microsoft.com/office/drawing/2014/main" id="{54FCAC2D-8780-47F4-B5F5-78B8E21846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979" y="4895353"/>
            <a:ext cx="1320596" cy="604416"/>
          </a:xfrm>
          <a:prstGeom prst="rect">
            <a:avLst/>
          </a:prstGeom>
        </p:spPr>
      </p:pic>
      <p:sp>
        <p:nvSpPr>
          <p:cNvPr id="13" name="Textfeld 12">
            <a:extLst>
              <a:ext uri="{FF2B5EF4-FFF2-40B4-BE49-F238E27FC236}">
                <a16:creationId xmlns:a16="http://schemas.microsoft.com/office/drawing/2014/main" id="{8A3C7EE9-1064-48CA-A571-B3D45B7D36D3}"/>
              </a:ext>
            </a:extLst>
          </p:cNvPr>
          <p:cNvSpPr txBox="1"/>
          <p:nvPr/>
        </p:nvSpPr>
        <p:spPr>
          <a:xfrm>
            <a:off x="131554" y="5793905"/>
            <a:ext cx="970244" cy="215444"/>
          </a:xfrm>
          <a:prstGeom prst="rect">
            <a:avLst/>
          </a:prstGeom>
          <a:noFill/>
        </p:spPr>
        <p:txBody>
          <a:bodyPr wrap="square" rtlCol="0">
            <a:spAutoFit/>
          </a:bodyPr>
          <a:lstStyle/>
          <a:p>
            <a:r>
              <a:rPr lang="de-DE" sz="800" dirty="0">
                <a:solidFill>
                  <a:schemeClr val="bg2">
                    <a:lumMod val="50000"/>
                  </a:schemeClr>
                </a:solidFill>
                <a:latin typeface="Roboto Light" panose="02000000000000000000" pitchFamily="2" charset="0"/>
                <a:ea typeface="Roboto Light" panose="02000000000000000000" pitchFamily="2" charset="0"/>
              </a:rPr>
              <a:t>gefördert vom</a:t>
            </a:r>
          </a:p>
        </p:txBody>
      </p:sp>
      <p:sp>
        <p:nvSpPr>
          <p:cNvPr id="14" name="Titel 1">
            <a:extLst>
              <a:ext uri="{FF2B5EF4-FFF2-40B4-BE49-F238E27FC236}">
                <a16:creationId xmlns:a16="http://schemas.microsoft.com/office/drawing/2014/main" id="{D0F18A6F-77A2-4A6E-9F27-6274F5EA9630}"/>
              </a:ext>
            </a:extLst>
          </p:cNvPr>
          <p:cNvSpPr txBox="1">
            <a:spLocks/>
          </p:cNvSpPr>
          <p:nvPr/>
        </p:nvSpPr>
        <p:spPr>
          <a:xfrm>
            <a:off x="4885267" y="2032002"/>
            <a:ext cx="7017195" cy="2387598"/>
          </a:xfrm>
          <a:prstGeom prst="rect">
            <a:avLst/>
          </a:prstGeom>
        </p:spPr>
        <p:txBody>
          <a:bodyPr lIns="0" tIns="0" rIns="0" bIns="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10000"/>
              </a:lnSpc>
            </a:pPr>
            <a:r>
              <a:rPr lang="de-DE" sz="6000" b="0" strike="noStrike" spc="-1" dirty="0">
                <a:solidFill>
                  <a:srgbClr val="000000"/>
                </a:solidFill>
                <a:latin typeface="Roboto Slab"/>
                <a:ea typeface="Roboto Slab"/>
              </a:rPr>
              <a:t>Zusatz</a:t>
            </a:r>
          </a:p>
        </p:txBody>
      </p:sp>
      <p:sp>
        <p:nvSpPr>
          <p:cNvPr id="17" name="Titel 1">
            <a:extLst>
              <a:ext uri="{FF2B5EF4-FFF2-40B4-BE49-F238E27FC236}">
                <a16:creationId xmlns:a16="http://schemas.microsoft.com/office/drawing/2014/main" id="{6F861408-07B8-451E-9A29-274C8D8076B5}"/>
              </a:ext>
            </a:extLst>
          </p:cNvPr>
          <p:cNvSpPr/>
          <p:nvPr/>
        </p:nvSpPr>
        <p:spPr>
          <a:xfrm>
            <a:off x="72360" y="290880"/>
            <a:ext cx="4087440" cy="250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tabLst>
                <a:tab pos="0" algn="l"/>
              </a:tabLst>
            </a:pPr>
            <a:r>
              <a:rPr lang="de-DE" sz="1100" b="0" strike="noStrike" spc="-1">
                <a:solidFill>
                  <a:srgbClr val="009FE3"/>
                </a:solidFill>
                <a:latin typeface="Roboto Slab"/>
                <a:ea typeface="Roboto Slab"/>
              </a:rPr>
              <a:t>Basismodul</a:t>
            </a:r>
            <a:endParaRPr lang="de-DE" sz="1100" b="0" strike="noStrike" spc="-1">
              <a:latin typeface="Arial"/>
            </a:endParaRPr>
          </a:p>
        </p:txBody>
      </p:sp>
      <p:sp>
        <p:nvSpPr>
          <p:cNvPr id="18" name="Rechteck 16">
            <a:extLst>
              <a:ext uri="{FF2B5EF4-FFF2-40B4-BE49-F238E27FC236}">
                <a16:creationId xmlns:a16="http://schemas.microsoft.com/office/drawing/2014/main" id="{36B4DC30-F1E2-415A-98F3-4D9E6E289BFE}"/>
              </a:ext>
            </a:extLst>
          </p:cNvPr>
          <p:cNvSpPr/>
          <p:nvPr/>
        </p:nvSpPr>
        <p:spPr>
          <a:xfrm>
            <a:off x="-1044720" y="150840"/>
            <a:ext cx="2467440" cy="45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p:style>
      </p:sp>
      <p:pic>
        <p:nvPicPr>
          <p:cNvPr id="15" name="Grafik 1">
            <a:extLst>
              <a:ext uri="{FF2B5EF4-FFF2-40B4-BE49-F238E27FC236}">
                <a16:creationId xmlns:a16="http://schemas.microsoft.com/office/drawing/2014/main" id="{56E47C57-8636-4AD8-ABA3-4DB2E8CB3A09}"/>
              </a:ext>
            </a:extLst>
          </p:cNvPr>
          <p:cNvPicPr/>
          <p:nvPr/>
        </p:nvPicPr>
        <p:blipFill>
          <a:blip r:embed="rId4">
            <a:extLst>
              <a:ext uri="{28A0092B-C50C-407E-A947-70E740481C1C}">
                <a14:useLocalDpi xmlns:a14="http://schemas.microsoft.com/office/drawing/2010/main" val="0"/>
              </a:ext>
            </a:extLst>
          </a:blip>
          <a:srcRect/>
          <a:stretch/>
        </p:blipFill>
        <p:spPr>
          <a:xfrm>
            <a:off x="224979" y="6100878"/>
            <a:ext cx="2336257" cy="478202"/>
          </a:xfrm>
          <a:prstGeom prst="rect">
            <a:avLst/>
          </a:prstGeom>
          <a:ln w="0">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llipse 4">
            <a:extLst>
              <a:ext uri="{FF2B5EF4-FFF2-40B4-BE49-F238E27FC236}">
                <a16:creationId xmlns:a16="http://schemas.microsoft.com/office/drawing/2014/main" id="{97D09FDF-9E65-42E6-BAE7-F1AB41203319}"/>
              </a:ext>
            </a:extLst>
          </p:cNvPr>
          <p:cNvSpPr/>
          <p:nvPr/>
        </p:nvSpPr>
        <p:spPr>
          <a:xfrm rot="288000">
            <a:off x="-837000" y="1414440"/>
            <a:ext cx="8261280" cy="5313600"/>
          </a:xfrm>
          <a:prstGeom prst="ellipse">
            <a:avLst/>
          </a:prstGeom>
          <a:solidFill>
            <a:srgbClr val="009FE3">
              <a:alpha val="9804"/>
            </a:srgbClr>
          </a:solidFill>
          <a:ln>
            <a:noFill/>
          </a:ln>
        </p:spPr>
        <p:style>
          <a:lnRef idx="2">
            <a:schemeClr val="accent1">
              <a:shade val="50000"/>
            </a:schemeClr>
          </a:lnRef>
          <a:fillRef idx="1">
            <a:schemeClr val="accent1"/>
          </a:fillRef>
          <a:effectRef idx="0">
            <a:schemeClr val="accent1"/>
          </a:effectRef>
          <a:fontRef idx="minor"/>
        </p:style>
      </p:sp>
      <p:sp>
        <p:nvSpPr>
          <p:cNvPr id="17" name="Ellipse 16">
            <a:extLst>
              <a:ext uri="{FF2B5EF4-FFF2-40B4-BE49-F238E27FC236}">
                <a16:creationId xmlns:a16="http://schemas.microsoft.com/office/drawing/2014/main" id="{694541E2-8A74-4D36-8FFD-A53AB69633C9}"/>
              </a:ext>
            </a:extLst>
          </p:cNvPr>
          <p:cNvSpPr/>
          <p:nvPr/>
        </p:nvSpPr>
        <p:spPr>
          <a:xfrm rot="1897800">
            <a:off x="-1886040" y="1554120"/>
            <a:ext cx="7741080" cy="7395120"/>
          </a:xfrm>
          <a:prstGeom prst="ellipse">
            <a:avLst/>
          </a:prstGeom>
          <a:solidFill>
            <a:srgbClr val="009FE3">
              <a:alpha val="9804"/>
            </a:srgbClr>
          </a:solidFill>
          <a:ln>
            <a:noFill/>
          </a:ln>
        </p:spPr>
        <p:style>
          <a:lnRef idx="2">
            <a:schemeClr val="accent1">
              <a:shade val="50000"/>
            </a:schemeClr>
          </a:lnRef>
          <a:fillRef idx="1">
            <a:schemeClr val="accent1"/>
          </a:fillRef>
          <a:effectRef idx="0">
            <a:schemeClr val="accent1"/>
          </a:effectRef>
          <a:fontRef idx="minor"/>
        </p:style>
      </p:sp>
      <p:sp>
        <p:nvSpPr>
          <p:cNvPr id="338" name="Titel 1"/>
          <p:cNvSpPr/>
          <p:nvPr/>
        </p:nvSpPr>
        <p:spPr>
          <a:xfrm>
            <a:off x="838080" y="365040"/>
            <a:ext cx="10514880" cy="13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tabLst>
                <a:tab pos="0" algn="l"/>
              </a:tabLst>
            </a:pPr>
            <a:r>
              <a:rPr lang="de-DE" sz="4000" b="0" strike="noStrike" spc="-1">
                <a:solidFill>
                  <a:srgbClr val="000000"/>
                </a:solidFill>
                <a:latin typeface="Roboto Slab"/>
                <a:ea typeface="Roboto Slab"/>
              </a:rPr>
              <a:t>Rahmen für das heutige Training</a:t>
            </a:r>
            <a:endParaRPr lang="de-DE" sz="4000" b="0" strike="noStrike" spc="-1">
              <a:latin typeface="Arial"/>
            </a:endParaRPr>
          </a:p>
        </p:txBody>
      </p:sp>
      <p:pic>
        <p:nvPicPr>
          <p:cNvPr id="341" name="Grafik 18"/>
          <p:cNvPicPr/>
          <p:nvPr/>
        </p:nvPicPr>
        <p:blipFill>
          <a:blip r:embed="rId3"/>
          <a:stretch/>
        </p:blipFill>
        <p:spPr>
          <a:xfrm>
            <a:off x="11140200" y="6365520"/>
            <a:ext cx="740880" cy="338760"/>
          </a:xfrm>
          <a:prstGeom prst="rect">
            <a:avLst/>
          </a:prstGeom>
          <a:ln w="0">
            <a:noFill/>
          </a:ln>
        </p:spPr>
      </p:pic>
      <p:sp>
        <p:nvSpPr>
          <p:cNvPr id="342" name="Titel 1"/>
          <p:cNvSpPr/>
          <p:nvPr/>
        </p:nvSpPr>
        <p:spPr>
          <a:xfrm>
            <a:off x="72360" y="6453360"/>
            <a:ext cx="978480" cy="250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tabLst>
                <a:tab pos="0" algn="l"/>
              </a:tabLst>
            </a:pPr>
            <a:r>
              <a:rPr lang="de-DE" sz="1100" b="0" strike="noStrike" spc="-1" dirty="0">
                <a:solidFill>
                  <a:srgbClr val="009FE3"/>
                </a:solidFill>
                <a:latin typeface="Roboto Slab"/>
                <a:ea typeface="Roboto Slab"/>
              </a:rPr>
              <a:t>Seite 21/26</a:t>
            </a:r>
            <a:endParaRPr lang="de-DE" sz="1100" b="0" strike="noStrike" spc="-1" dirty="0">
              <a:latin typeface="Arial"/>
            </a:endParaRPr>
          </a:p>
        </p:txBody>
      </p:sp>
      <p:sp>
        <p:nvSpPr>
          <p:cNvPr id="343" name="Textfeld 2"/>
          <p:cNvSpPr/>
          <p:nvPr/>
        </p:nvSpPr>
        <p:spPr>
          <a:xfrm>
            <a:off x="10925640" y="6183000"/>
            <a:ext cx="105516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900" b="0" strike="noStrike" spc="-1">
                <a:solidFill>
                  <a:srgbClr val="767171"/>
                </a:solidFill>
                <a:latin typeface="Roboto Light"/>
                <a:ea typeface="Roboto Light"/>
              </a:rPr>
              <a:t>erstellt durch das</a:t>
            </a:r>
            <a:endParaRPr lang="de-DE" sz="900" b="0" strike="noStrike" spc="-1">
              <a:latin typeface="Arial"/>
            </a:endParaRPr>
          </a:p>
        </p:txBody>
      </p:sp>
      <p:sp>
        <p:nvSpPr>
          <p:cNvPr id="345" name="Rechteck 16"/>
          <p:cNvSpPr/>
          <p:nvPr/>
        </p:nvSpPr>
        <p:spPr>
          <a:xfrm>
            <a:off x="0" y="6334560"/>
            <a:ext cx="882000" cy="45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p:style>
      </p:sp>
      <p:sp>
        <p:nvSpPr>
          <p:cNvPr id="12" name="Titel 1">
            <a:extLst>
              <a:ext uri="{FF2B5EF4-FFF2-40B4-BE49-F238E27FC236}">
                <a16:creationId xmlns:a16="http://schemas.microsoft.com/office/drawing/2014/main" id="{EEB4391E-75C7-4523-A939-F61DF25B58AF}"/>
              </a:ext>
            </a:extLst>
          </p:cNvPr>
          <p:cNvSpPr/>
          <p:nvPr/>
        </p:nvSpPr>
        <p:spPr>
          <a:xfrm>
            <a:off x="72360" y="290880"/>
            <a:ext cx="4087440" cy="250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tabLst>
                <a:tab pos="0" algn="l"/>
              </a:tabLst>
            </a:pPr>
            <a:r>
              <a:rPr lang="de-DE" sz="1100" b="0" strike="noStrike" spc="-1">
                <a:solidFill>
                  <a:srgbClr val="009FE3"/>
                </a:solidFill>
                <a:latin typeface="Roboto Slab"/>
                <a:ea typeface="Roboto Slab"/>
              </a:rPr>
              <a:t>Basismodul</a:t>
            </a:r>
            <a:endParaRPr lang="de-DE" sz="1100" b="0" strike="noStrike" spc="-1">
              <a:latin typeface="Arial"/>
            </a:endParaRPr>
          </a:p>
        </p:txBody>
      </p:sp>
      <p:sp>
        <p:nvSpPr>
          <p:cNvPr id="13" name="Rechteck 16">
            <a:extLst>
              <a:ext uri="{FF2B5EF4-FFF2-40B4-BE49-F238E27FC236}">
                <a16:creationId xmlns:a16="http://schemas.microsoft.com/office/drawing/2014/main" id="{4991F691-B2C4-43CC-AE50-18F3CAF7B8AD}"/>
              </a:ext>
            </a:extLst>
          </p:cNvPr>
          <p:cNvSpPr/>
          <p:nvPr/>
        </p:nvSpPr>
        <p:spPr>
          <a:xfrm>
            <a:off x="-1044720" y="150840"/>
            <a:ext cx="2467440" cy="45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p:style>
      </p:sp>
      <p:sp>
        <p:nvSpPr>
          <p:cNvPr id="21" name="Inhaltsplatzhalter 3">
            <a:extLst>
              <a:ext uri="{FF2B5EF4-FFF2-40B4-BE49-F238E27FC236}">
                <a16:creationId xmlns:a16="http://schemas.microsoft.com/office/drawing/2014/main" id="{DC14243B-5405-428A-A5F8-649CADF2EF29}"/>
              </a:ext>
            </a:extLst>
          </p:cNvPr>
          <p:cNvSpPr/>
          <p:nvPr/>
        </p:nvSpPr>
        <p:spPr>
          <a:xfrm>
            <a:off x="702360" y="1825560"/>
            <a:ext cx="10514880" cy="4350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230400" lvl="1" indent="-227880">
              <a:lnSpc>
                <a:spcPct val="90000"/>
              </a:lnSpc>
              <a:spcBef>
                <a:spcPts val="1001"/>
              </a:spcBef>
              <a:buClr>
                <a:srgbClr val="009FE3"/>
              </a:buClr>
              <a:buFont typeface="Arial"/>
              <a:buChar char="•"/>
            </a:pPr>
            <a:r>
              <a:rPr lang="de-DE" sz="2800" b="0" strike="noStrike" spc="-1" dirty="0">
                <a:solidFill>
                  <a:srgbClr val="000000"/>
                </a:solidFill>
                <a:latin typeface="Roboto Light" panose="02000000000000000000" pitchFamily="2" charset="0"/>
                <a:ea typeface="Roboto Light" panose="02000000000000000000" pitchFamily="2" charset="0"/>
              </a:rPr>
              <a:t>Ausreden lassen und einander zuhören</a:t>
            </a:r>
            <a:endParaRPr lang="de-DE" sz="2800" b="0" strike="noStrike" spc="-1" dirty="0">
              <a:latin typeface="Roboto Light" panose="02000000000000000000" pitchFamily="2" charset="0"/>
              <a:ea typeface="Roboto Light" panose="02000000000000000000" pitchFamily="2" charset="0"/>
            </a:endParaRPr>
          </a:p>
          <a:p>
            <a:pPr marL="230400" lvl="1" indent="-227880">
              <a:lnSpc>
                <a:spcPct val="90000"/>
              </a:lnSpc>
              <a:spcBef>
                <a:spcPts val="1001"/>
              </a:spcBef>
              <a:buClr>
                <a:srgbClr val="009FE3"/>
              </a:buClr>
              <a:buFont typeface="Arial"/>
              <a:buChar char="•"/>
            </a:pPr>
            <a:r>
              <a:rPr lang="de-DE" sz="2800" b="0" strike="noStrike" spc="-1" dirty="0">
                <a:solidFill>
                  <a:srgbClr val="000000"/>
                </a:solidFill>
                <a:latin typeface="Roboto Light" panose="02000000000000000000" pitchFamily="2" charset="0"/>
                <a:ea typeface="Roboto Light" panose="02000000000000000000" pitchFamily="2" charset="0"/>
              </a:rPr>
              <a:t>Vertraulichkeit für persönliche Informationen </a:t>
            </a:r>
            <a:br>
              <a:rPr lang="de-DE" sz="2800" b="0" strike="noStrike" spc="-1" dirty="0">
                <a:solidFill>
                  <a:srgbClr val="000000"/>
                </a:solidFill>
                <a:latin typeface="Roboto Light" panose="02000000000000000000" pitchFamily="2" charset="0"/>
                <a:ea typeface="Roboto Light" panose="02000000000000000000" pitchFamily="2" charset="0"/>
              </a:rPr>
            </a:br>
            <a:r>
              <a:rPr lang="de-DE" sz="2800" b="0" strike="noStrike" spc="-1" dirty="0">
                <a:solidFill>
                  <a:srgbClr val="000000"/>
                </a:solidFill>
                <a:latin typeface="Roboto Light" panose="02000000000000000000" pitchFamily="2" charset="0"/>
                <a:ea typeface="Roboto Light" panose="02000000000000000000" pitchFamily="2" charset="0"/>
              </a:rPr>
              <a:t>der Teilnehmenden garantieren</a:t>
            </a:r>
            <a:endParaRPr lang="de-DE" sz="2800" b="0" strike="noStrike" spc="-1" dirty="0">
              <a:latin typeface="Roboto Light" panose="02000000000000000000" pitchFamily="2" charset="0"/>
              <a:ea typeface="Roboto Light" panose="02000000000000000000" pitchFamily="2" charset="0"/>
            </a:endParaRPr>
          </a:p>
          <a:p>
            <a:pPr marL="230400" lvl="1" indent="-227880">
              <a:lnSpc>
                <a:spcPct val="90000"/>
              </a:lnSpc>
              <a:spcBef>
                <a:spcPts val="1001"/>
              </a:spcBef>
              <a:buClr>
                <a:srgbClr val="009FE3"/>
              </a:buClr>
              <a:buFont typeface="Arial"/>
              <a:buChar char="•"/>
            </a:pPr>
            <a:r>
              <a:rPr lang="de-DE" sz="2800" b="0" strike="noStrike" spc="-1" dirty="0">
                <a:solidFill>
                  <a:srgbClr val="000000"/>
                </a:solidFill>
                <a:latin typeface="Roboto Light" panose="02000000000000000000" pitchFamily="2" charset="0"/>
                <a:ea typeface="Roboto Light" panose="02000000000000000000" pitchFamily="2" charset="0"/>
              </a:rPr>
              <a:t>Fragen stellen, wenn sie auftauchen: </a:t>
            </a:r>
            <a:br>
              <a:rPr lang="de-DE" sz="2800" b="0" strike="noStrike" spc="-1" dirty="0">
                <a:solidFill>
                  <a:srgbClr val="000000"/>
                </a:solidFill>
                <a:latin typeface="Roboto Light" panose="02000000000000000000" pitchFamily="2" charset="0"/>
                <a:ea typeface="Roboto Light" panose="02000000000000000000" pitchFamily="2" charset="0"/>
              </a:rPr>
            </a:br>
            <a:r>
              <a:rPr lang="de-DE" sz="2800" b="0" strike="noStrike" spc="-1" dirty="0">
                <a:solidFill>
                  <a:srgbClr val="000000"/>
                </a:solidFill>
                <a:latin typeface="Roboto Light" panose="02000000000000000000" pitchFamily="2" charset="0"/>
                <a:ea typeface="Roboto Light" panose="02000000000000000000" pitchFamily="2" charset="0"/>
              </a:rPr>
              <a:t>offen, neugierig, interessiert sein ist erlaubt!</a:t>
            </a:r>
            <a:endParaRPr lang="de-DE" sz="2800" b="0" strike="noStrike" spc="-1" dirty="0">
              <a:latin typeface="Roboto Light" panose="02000000000000000000" pitchFamily="2" charset="0"/>
              <a:ea typeface="Roboto Light" panose="02000000000000000000" pitchFamily="2"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Ellipse 4">
            <a:extLst>
              <a:ext uri="{FF2B5EF4-FFF2-40B4-BE49-F238E27FC236}">
                <a16:creationId xmlns:a16="http://schemas.microsoft.com/office/drawing/2014/main" id="{C234D2EB-8528-4348-8A44-BB17C6E0CF80}"/>
              </a:ext>
            </a:extLst>
          </p:cNvPr>
          <p:cNvSpPr/>
          <p:nvPr/>
        </p:nvSpPr>
        <p:spPr>
          <a:xfrm rot="19188602">
            <a:off x="7815195" y="1447511"/>
            <a:ext cx="3673526" cy="4707310"/>
          </a:xfrm>
          <a:prstGeom prst="ellipse">
            <a:avLst/>
          </a:prstGeom>
          <a:solidFill>
            <a:srgbClr val="009FE3">
              <a:alpha val="9804"/>
            </a:srgbClr>
          </a:solidFill>
          <a:ln>
            <a:noFill/>
          </a:ln>
        </p:spPr>
        <p:style>
          <a:lnRef idx="2">
            <a:schemeClr val="accent1">
              <a:shade val="50000"/>
            </a:schemeClr>
          </a:lnRef>
          <a:fillRef idx="1">
            <a:schemeClr val="accent1"/>
          </a:fillRef>
          <a:effectRef idx="0">
            <a:schemeClr val="accent1"/>
          </a:effectRef>
          <a:fontRef idx="minor"/>
        </p:style>
      </p:sp>
      <p:sp>
        <p:nvSpPr>
          <p:cNvPr id="16" name="Ellipse 4">
            <a:extLst>
              <a:ext uri="{FF2B5EF4-FFF2-40B4-BE49-F238E27FC236}">
                <a16:creationId xmlns:a16="http://schemas.microsoft.com/office/drawing/2014/main" id="{E29D24F0-9E66-4E3F-967D-99876347F87B}"/>
              </a:ext>
            </a:extLst>
          </p:cNvPr>
          <p:cNvSpPr/>
          <p:nvPr/>
        </p:nvSpPr>
        <p:spPr>
          <a:xfrm rot="288000">
            <a:off x="-837000" y="1414440"/>
            <a:ext cx="8261280" cy="5313600"/>
          </a:xfrm>
          <a:prstGeom prst="ellipse">
            <a:avLst/>
          </a:prstGeom>
          <a:solidFill>
            <a:srgbClr val="009FE3">
              <a:alpha val="9804"/>
            </a:srgbClr>
          </a:solidFill>
          <a:ln>
            <a:noFill/>
          </a:ln>
        </p:spPr>
        <p:style>
          <a:lnRef idx="2">
            <a:schemeClr val="accent1">
              <a:shade val="50000"/>
            </a:schemeClr>
          </a:lnRef>
          <a:fillRef idx="1">
            <a:schemeClr val="accent1"/>
          </a:fillRef>
          <a:effectRef idx="0">
            <a:schemeClr val="accent1"/>
          </a:effectRef>
          <a:fontRef idx="minor"/>
        </p:style>
      </p:sp>
      <p:sp>
        <p:nvSpPr>
          <p:cNvPr id="17" name="Ellipse 16">
            <a:extLst>
              <a:ext uri="{FF2B5EF4-FFF2-40B4-BE49-F238E27FC236}">
                <a16:creationId xmlns:a16="http://schemas.microsoft.com/office/drawing/2014/main" id="{732D44BE-5A38-42EC-8B4D-7BC663356D2C}"/>
              </a:ext>
            </a:extLst>
          </p:cNvPr>
          <p:cNvSpPr/>
          <p:nvPr/>
        </p:nvSpPr>
        <p:spPr>
          <a:xfrm rot="1897800">
            <a:off x="-1886040" y="1554120"/>
            <a:ext cx="7741080" cy="7395120"/>
          </a:xfrm>
          <a:prstGeom prst="ellipse">
            <a:avLst/>
          </a:prstGeom>
          <a:solidFill>
            <a:srgbClr val="009FE3">
              <a:alpha val="9804"/>
            </a:srgbClr>
          </a:solidFill>
          <a:ln>
            <a:noFill/>
          </a:ln>
        </p:spPr>
        <p:style>
          <a:lnRef idx="2">
            <a:schemeClr val="accent1">
              <a:shade val="50000"/>
            </a:schemeClr>
          </a:lnRef>
          <a:fillRef idx="1">
            <a:schemeClr val="accent1"/>
          </a:fillRef>
          <a:effectRef idx="0">
            <a:schemeClr val="accent1"/>
          </a:effectRef>
          <a:fontRef idx="minor"/>
        </p:style>
      </p:sp>
      <p:sp>
        <p:nvSpPr>
          <p:cNvPr id="348" name="Titel 1"/>
          <p:cNvSpPr/>
          <p:nvPr/>
        </p:nvSpPr>
        <p:spPr>
          <a:xfrm>
            <a:off x="838080" y="365040"/>
            <a:ext cx="10514880" cy="13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tabLst>
                <a:tab pos="0" algn="l"/>
              </a:tabLst>
            </a:pPr>
            <a:r>
              <a:rPr lang="de-DE" sz="4000" b="0" strike="noStrike" spc="-1">
                <a:solidFill>
                  <a:srgbClr val="000000"/>
                </a:solidFill>
                <a:latin typeface="Roboto Slab"/>
                <a:ea typeface="Roboto Slab"/>
              </a:rPr>
              <a:t>Vorstellung</a:t>
            </a:r>
            <a:endParaRPr lang="de-DE" sz="4000" b="0" strike="noStrike" spc="-1">
              <a:latin typeface="Arial"/>
            </a:endParaRPr>
          </a:p>
        </p:txBody>
      </p:sp>
      <p:pic>
        <p:nvPicPr>
          <p:cNvPr id="351" name="Grafik 18"/>
          <p:cNvPicPr/>
          <p:nvPr/>
        </p:nvPicPr>
        <p:blipFill>
          <a:blip r:embed="rId3"/>
          <a:stretch/>
        </p:blipFill>
        <p:spPr>
          <a:xfrm>
            <a:off x="11140200" y="6365520"/>
            <a:ext cx="740880" cy="338760"/>
          </a:xfrm>
          <a:prstGeom prst="rect">
            <a:avLst/>
          </a:prstGeom>
          <a:ln w="0">
            <a:noFill/>
          </a:ln>
        </p:spPr>
      </p:pic>
      <p:sp>
        <p:nvSpPr>
          <p:cNvPr id="352" name="Titel 1"/>
          <p:cNvSpPr/>
          <p:nvPr/>
        </p:nvSpPr>
        <p:spPr>
          <a:xfrm>
            <a:off x="72360" y="6453360"/>
            <a:ext cx="978480" cy="250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tabLst>
                <a:tab pos="0" algn="l"/>
              </a:tabLst>
            </a:pPr>
            <a:r>
              <a:rPr lang="de-DE" sz="1100" b="0" strike="noStrike" spc="-1" dirty="0">
                <a:solidFill>
                  <a:srgbClr val="009FE3"/>
                </a:solidFill>
                <a:latin typeface="Roboto Slab"/>
                <a:ea typeface="Roboto Slab"/>
              </a:rPr>
              <a:t>Seite </a:t>
            </a:r>
            <a:r>
              <a:rPr lang="de-DE" sz="1100" spc="-1" dirty="0">
                <a:solidFill>
                  <a:srgbClr val="009FE3"/>
                </a:solidFill>
                <a:latin typeface="Roboto Slab"/>
                <a:ea typeface="Roboto Slab"/>
              </a:rPr>
              <a:t>22</a:t>
            </a:r>
            <a:r>
              <a:rPr lang="de-DE" sz="1100" b="0" strike="noStrike" spc="-1" dirty="0">
                <a:solidFill>
                  <a:srgbClr val="009FE3"/>
                </a:solidFill>
                <a:latin typeface="Roboto Slab"/>
                <a:ea typeface="Roboto Slab"/>
              </a:rPr>
              <a:t>/26</a:t>
            </a:r>
            <a:endParaRPr lang="de-DE" sz="1100" b="0" strike="noStrike" spc="-1" dirty="0">
              <a:latin typeface="Arial"/>
            </a:endParaRPr>
          </a:p>
        </p:txBody>
      </p:sp>
      <p:sp>
        <p:nvSpPr>
          <p:cNvPr id="353" name="Textfeld 2"/>
          <p:cNvSpPr/>
          <p:nvPr/>
        </p:nvSpPr>
        <p:spPr>
          <a:xfrm>
            <a:off x="10925640" y="6183000"/>
            <a:ext cx="105516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900" b="0" strike="noStrike" spc="-1">
                <a:solidFill>
                  <a:srgbClr val="767171"/>
                </a:solidFill>
                <a:latin typeface="Roboto Light"/>
                <a:ea typeface="Roboto Light"/>
              </a:rPr>
              <a:t>erstellt durch das</a:t>
            </a:r>
            <a:endParaRPr lang="de-DE" sz="900" b="0" strike="noStrike" spc="-1">
              <a:latin typeface="Arial"/>
            </a:endParaRPr>
          </a:p>
        </p:txBody>
      </p:sp>
      <p:sp>
        <p:nvSpPr>
          <p:cNvPr id="355" name="Rechteck 16"/>
          <p:cNvSpPr/>
          <p:nvPr/>
        </p:nvSpPr>
        <p:spPr>
          <a:xfrm>
            <a:off x="0" y="6334560"/>
            <a:ext cx="882000" cy="45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p:style>
      </p:sp>
      <p:sp>
        <p:nvSpPr>
          <p:cNvPr id="12" name="Titel 1">
            <a:extLst>
              <a:ext uri="{FF2B5EF4-FFF2-40B4-BE49-F238E27FC236}">
                <a16:creationId xmlns:a16="http://schemas.microsoft.com/office/drawing/2014/main" id="{AD47685E-DF4D-4232-AE72-B4D4352776E5}"/>
              </a:ext>
            </a:extLst>
          </p:cNvPr>
          <p:cNvSpPr/>
          <p:nvPr/>
        </p:nvSpPr>
        <p:spPr>
          <a:xfrm>
            <a:off x="72360" y="290880"/>
            <a:ext cx="4087440" cy="250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tabLst>
                <a:tab pos="0" algn="l"/>
              </a:tabLst>
            </a:pPr>
            <a:r>
              <a:rPr lang="de-DE" sz="1100" b="0" strike="noStrike" spc="-1">
                <a:solidFill>
                  <a:srgbClr val="009FE3"/>
                </a:solidFill>
                <a:latin typeface="Roboto Slab"/>
                <a:ea typeface="Roboto Slab"/>
              </a:rPr>
              <a:t>Basismodul</a:t>
            </a:r>
            <a:endParaRPr lang="de-DE" sz="1100" b="0" strike="noStrike" spc="-1">
              <a:latin typeface="Arial"/>
            </a:endParaRPr>
          </a:p>
        </p:txBody>
      </p:sp>
      <p:sp>
        <p:nvSpPr>
          <p:cNvPr id="13" name="Rechteck 16">
            <a:extLst>
              <a:ext uri="{FF2B5EF4-FFF2-40B4-BE49-F238E27FC236}">
                <a16:creationId xmlns:a16="http://schemas.microsoft.com/office/drawing/2014/main" id="{E417B253-D6BB-4429-AF56-427C18989B35}"/>
              </a:ext>
            </a:extLst>
          </p:cNvPr>
          <p:cNvSpPr/>
          <p:nvPr/>
        </p:nvSpPr>
        <p:spPr>
          <a:xfrm>
            <a:off x="-1044720" y="150840"/>
            <a:ext cx="2467440" cy="45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p:style>
      </p:sp>
      <p:sp>
        <p:nvSpPr>
          <p:cNvPr id="24" name="Inhaltsplatzhalter 3">
            <a:extLst>
              <a:ext uri="{FF2B5EF4-FFF2-40B4-BE49-F238E27FC236}">
                <a16:creationId xmlns:a16="http://schemas.microsoft.com/office/drawing/2014/main" id="{6D7FFED6-0F01-4B81-9CEA-BAAB2EDBD75C}"/>
              </a:ext>
            </a:extLst>
          </p:cNvPr>
          <p:cNvSpPr/>
          <p:nvPr/>
        </p:nvSpPr>
        <p:spPr>
          <a:xfrm>
            <a:off x="702360" y="1825560"/>
            <a:ext cx="6929749" cy="4350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230400" lvl="1" indent="-227880">
              <a:lnSpc>
                <a:spcPct val="90000"/>
              </a:lnSpc>
              <a:spcBef>
                <a:spcPts val="1001"/>
              </a:spcBef>
              <a:buClr>
                <a:srgbClr val="009FE3"/>
              </a:buClr>
              <a:buFont typeface="Arial"/>
              <a:buChar char="•"/>
            </a:pPr>
            <a:r>
              <a:rPr lang="de-DE" sz="2800" b="0" strike="noStrike" spc="-1" dirty="0">
                <a:latin typeface="Roboto Light" panose="02000000000000000000" pitchFamily="2" charset="0"/>
                <a:ea typeface="Roboto Light" panose="02000000000000000000" pitchFamily="2" charset="0"/>
              </a:rPr>
              <a:t>Wie lautet mein Name? </a:t>
            </a:r>
            <a:br>
              <a:rPr lang="de-DE" sz="2800" b="0" strike="noStrike" spc="-1" dirty="0">
                <a:latin typeface="Roboto Light" panose="02000000000000000000" pitchFamily="2" charset="0"/>
                <a:ea typeface="Roboto Light" panose="02000000000000000000" pitchFamily="2" charset="0"/>
              </a:rPr>
            </a:br>
            <a:r>
              <a:rPr lang="de-DE" sz="2800" b="0" strike="noStrike" spc="-1" dirty="0">
                <a:latin typeface="Roboto Light" panose="02000000000000000000" pitchFamily="2" charset="0"/>
                <a:ea typeface="Roboto Light" panose="02000000000000000000" pitchFamily="2" charset="0"/>
              </a:rPr>
              <a:t>Welche Pronomen wähle ich?</a:t>
            </a:r>
          </a:p>
          <a:p>
            <a:pPr marL="230400" lvl="1" indent="-227880">
              <a:lnSpc>
                <a:spcPct val="90000"/>
              </a:lnSpc>
              <a:spcBef>
                <a:spcPts val="1001"/>
              </a:spcBef>
              <a:buClr>
                <a:srgbClr val="009FE3"/>
              </a:buClr>
              <a:buFont typeface="Arial"/>
              <a:buChar char="•"/>
            </a:pPr>
            <a:r>
              <a:rPr lang="de-DE" sz="2800" b="0" strike="noStrike" spc="-1" dirty="0">
                <a:latin typeface="Roboto Light" panose="02000000000000000000" pitchFamily="2" charset="0"/>
                <a:ea typeface="Roboto Light" panose="02000000000000000000" pitchFamily="2" charset="0"/>
              </a:rPr>
              <a:t>Was sind mein beruflicher Hintergrund und meine aktuelle Funktion an meiner Arbeitsstelle?</a:t>
            </a:r>
          </a:p>
          <a:p>
            <a:pPr marL="230400" lvl="1" indent="-227880">
              <a:lnSpc>
                <a:spcPct val="90000"/>
              </a:lnSpc>
              <a:spcBef>
                <a:spcPts val="1001"/>
              </a:spcBef>
              <a:buClr>
                <a:srgbClr val="009FE3"/>
              </a:buClr>
              <a:buFont typeface="Arial"/>
              <a:buChar char="•"/>
            </a:pPr>
            <a:r>
              <a:rPr lang="de-DE" sz="2800" b="0" strike="noStrike" spc="-1" dirty="0">
                <a:latin typeface="Roboto Light" panose="02000000000000000000" pitchFamily="2" charset="0"/>
                <a:ea typeface="Roboto Light" panose="02000000000000000000" pitchFamily="2" charset="0"/>
              </a:rPr>
              <a:t>Was ist über mich als Person noch zu sagen? </a:t>
            </a:r>
          </a:p>
          <a:p>
            <a:pPr marL="230400" lvl="1" indent="-227880">
              <a:lnSpc>
                <a:spcPct val="90000"/>
              </a:lnSpc>
              <a:spcBef>
                <a:spcPts val="1001"/>
              </a:spcBef>
              <a:buClr>
                <a:srgbClr val="009FE3"/>
              </a:buClr>
              <a:buFont typeface="Arial"/>
              <a:buChar char="•"/>
            </a:pPr>
            <a:endParaRPr lang="de-DE" sz="2800" b="0" strike="noStrike" spc="-1" dirty="0">
              <a:latin typeface="Roboto Light" panose="02000000000000000000" pitchFamily="2" charset="0"/>
              <a:ea typeface="Roboto Light" panose="02000000000000000000" pitchFamily="2" charset="0"/>
            </a:endParaRPr>
          </a:p>
        </p:txBody>
      </p:sp>
      <p:pic>
        <p:nvPicPr>
          <p:cNvPr id="4" name="Grafik 3">
            <a:extLst>
              <a:ext uri="{FF2B5EF4-FFF2-40B4-BE49-F238E27FC236}">
                <a16:creationId xmlns:a16="http://schemas.microsoft.com/office/drawing/2014/main" id="{C5D5599D-61C0-45A7-879C-1326722DA1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0156" y="1864439"/>
            <a:ext cx="1155998" cy="3773604"/>
          </a:xfrm>
          <a:prstGeom prst="rect">
            <a:avLst/>
          </a:prstGeom>
        </p:spPr>
      </p:pic>
      <p:pic>
        <p:nvPicPr>
          <p:cNvPr id="8" name="Grafik 7">
            <a:extLst>
              <a:ext uri="{FF2B5EF4-FFF2-40B4-BE49-F238E27FC236}">
                <a16:creationId xmlns:a16="http://schemas.microsoft.com/office/drawing/2014/main" id="{BA60A994-C21C-40E2-A012-A468EABFC5D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28193" y="2086239"/>
            <a:ext cx="1612007" cy="355180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llipse 4">
            <a:extLst>
              <a:ext uri="{FF2B5EF4-FFF2-40B4-BE49-F238E27FC236}">
                <a16:creationId xmlns:a16="http://schemas.microsoft.com/office/drawing/2014/main" id="{752A609E-5D9E-441B-9FDB-3773AF024F5A}"/>
              </a:ext>
            </a:extLst>
          </p:cNvPr>
          <p:cNvSpPr/>
          <p:nvPr/>
        </p:nvSpPr>
        <p:spPr>
          <a:xfrm rot="288000">
            <a:off x="-837000" y="1414440"/>
            <a:ext cx="8261280" cy="5313600"/>
          </a:xfrm>
          <a:prstGeom prst="ellipse">
            <a:avLst/>
          </a:prstGeom>
          <a:solidFill>
            <a:srgbClr val="009FE3">
              <a:alpha val="9804"/>
            </a:srgbClr>
          </a:solidFill>
          <a:ln>
            <a:noFill/>
          </a:ln>
        </p:spPr>
        <p:style>
          <a:lnRef idx="2">
            <a:schemeClr val="accent1">
              <a:shade val="50000"/>
            </a:schemeClr>
          </a:lnRef>
          <a:fillRef idx="1">
            <a:schemeClr val="accent1"/>
          </a:fillRef>
          <a:effectRef idx="0">
            <a:schemeClr val="accent1"/>
          </a:effectRef>
          <a:fontRef idx="minor"/>
        </p:style>
      </p:sp>
      <p:sp>
        <p:nvSpPr>
          <p:cNvPr id="17" name="Ellipse 16">
            <a:extLst>
              <a:ext uri="{FF2B5EF4-FFF2-40B4-BE49-F238E27FC236}">
                <a16:creationId xmlns:a16="http://schemas.microsoft.com/office/drawing/2014/main" id="{DDD06F0A-E72B-4482-8D91-B46E9D13419C}"/>
              </a:ext>
            </a:extLst>
          </p:cNvPr>
          <p:cNvSpPr/>
          <p:nvPr/>
        </p:nvSpPr>
        <p:spPr>
          <a:xfrm rot="1897800">
            <a:off x="-1886040" y="1554120"/>
            <a:ext cx="7741080" cy="7395120"/>
          </a:xfrm>
          <a:prstGeom prst="ellipse">
            <a:avLst/>
          </a:prstGeom>
          <a:solidFill>
            <a:srgbClr val="009FE3">
              <a:alpha val="9804"/>
            </a:srgbClr>
          </a:solidFill>
          <a:ln>
            <a:noFill/>
          </a:ln>
        </p:spPr>
        <p:style>
          <a:lnRef idx="2">
            <a:schemeClr val="accent1">
              <a:shade val="50000"/>
            </a:schemeClr>
          </a:lnRef>
          <a:fillRef idx="1">
            <a:schemeClr val="accent1"/>
          </a:fillRef>
          <a:effectRef idx="0">
            <a:schemeClr val="accent1"/>
          </a:effectRef>
          <a:fontRef idx="minor"/>
        </p:style>
      </p:sp>
      <p:sp>
        <p:nvSpPr>
          <p:cNvPr id="358" name="Titel 1"/>
          <p:cNvSpPr/>
          <p:nvPr/>
        </p:nvSpPr>
        <p:spPr>
          <a:xfrm>
            <a:off x="838080" y="365040"/>
            <a:ext cx="10514880" cy="13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tabLst>
                <a:tab pos="0" algn="l"/>
              </a:tabLst>
            </a:pPr>
            <a:r>
              <a:rPr lang="de-DE" sz="4000" b="0" strike="noStrike" spc="-1">
                <a:solidFill>
                  <a:srgbClr val="000000"/>
                </a:solidFill>
                <a:latin typeface="Roboto Slab"/>
                <a:ea typeface="Roboto Slab"/>
              </a:rPr>
              <a:t>Quiz</a:t>
            </a:r>
            <a:endParaRPr lang="de-DE" sz="4000" b="0" strike="noStrike" spc="-1">
              <a:latin typeface="Arial"/>
            </a:endParaRPr>
          </a:p>
        </p:txBody>
      </p:sp>
      <p:pic>
        <p:nvPicPr>
          <p:cNvPr id="361" name="Grafik 18"/>
          <p:cNvPicPr/>
          <p:nvPr/>
        </p:nvPicPr>
        <p:blipFill>
          <a:blip r:embed="rId3"/>
          <a:stretch/>
        </p:blipFill>
        <p:spPr>
          <a:xfrm>
            <a:off x="11140200" y="6365520"/>
            <a:ext cx="740880" cy="338760"/>
          </a:xfrm>
          <a:prstGeom prst="rect">
            <a:avLst/>
          </a:prstGeom>
          <a:ln w="0">
            <a:noFill/>
          </a:ln>
        </p:spPr>
      </p:pic>
      <p:sp>
        <p:nvSpPr>
          <p:cNvPr id="362" name="Titel 1"/>
          <p:cNvSpPr/>
          <p:nvPr/>
        </p:nvSpPr>
        <p:spPr>
          <a:xfrm>
            <a:off x="72360" y="6453360"/>
            <a:ext cx="978480" cy="250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tabLst>
                <a:tab pos="0" algn="l"/>
              </a:tabLst>
            </a:pPr>
            <a:r>
              <a:rPr lang="de-DE" sz="1100" b="0" strike="noStrike" spc="-1" dirty="0">
                <a:solidFill>
                  <a:srgbClr val="009FE3"/>
                </a:solidFill>
                <a:latin typeface="Roboto Slab"/>
                <a:ea typeface="Roboto Slab"/>
              </a:rPr>
              <a:t>Seite 23/26</a:t>
            </a:r>
            <a:endParaRPr lang="de-DE" sz="1100" b="0" strike="noStrike" spc="-1" dirty="0">
              <a:latin typeface="Arial"/>
            </a:endParaRPr>
          </a:p>
        </p:txBody>
      </p:sp>
      <p:sp>
        <p:nvSpPr>
          <p:cNvPr id="363" name="Textfeld 2"/>
          <p:cNvSpPr/>
          <p:nvPr/>
        </p:nvSpPr>
        <p:spPr>
          <a:xfrm>
            <a:off x="10925640" y="6183000"/>
            <a:ext cx="105516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900" b="0" strike="noStrike" spc="-1">
                <a:solidFill>
                  <a:srgbClr val="767171"/>
                </a:solidFill>
                <a:latin typeface="Roboto Light"/>
                <a:ea typeface="Roboto Light"/>
              </a:rPr>
              <a:t>erstellt durch das</a:t>
            </a:r>
            <a:endParaRPr lang="de-DE" sz="900" b="0" strike="noStrike" spc="-1">
              <a:latin typeface="Arial"/>
            </a:endParaRPr>
          </a:p>
        </p:txBody>
      </p:sp>
      <p:sp>
        <p:nvSpPr>
          <p:cNvPr id="365" name="Rechteck 16"/>
          <p:cNvSpPr/>
          <p:nvPr/>
        </p:nvSpPr>
        <p:spPr>
          <a:xfrm>
            <a:off x="0" y="6334560"/>
            <a:ext cx="882000" cy="45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p:style>
      </p:sp>
      <p:sp>
        <p:nvSpPr>
          <p:cNvPr id="12" name="Titel 1">
            <a:extLst>
              <a:ext uri="{FF2B5EF4-FFF2-40B4-BE49-F238E27FC236}">
                <a16:creationId xmlns:a16="http://schemas.microsoft.com/office/drawing/2014/main" id="{EB40CE9F-1E01-4707-8649-F11490FAD302}"/>
              </a:ext>
            </a:extLst>
          </p:cNvPr>
          <p:cNvSpPr/>
          <p:nvPr/>
        </p:nvSpPr>
        <p:spPr>
          <a:xfrm>
            <a:off x="72360" y="290880"/>
            <a:ext cx="4087440" cy="250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tabLst>
                <a:tab pos="0" algn="l"/>
              </a:tabLst>
            </a:pPr>
            <a:r>
              <a:rPr lang="de-DE" sz="1100" b="0" strike="noStrike" spc="-1">
                <a:solidFill>
                  <a:srgbClr val="009FE3"/>
                </a:solidFill>
                <a:latin typeface="Roboto Slab"/>
                <a:ea typeface="Roboto Slab"/>
              </a:rPr>
              <a:t>Basismodul</a:t>
            </a:r>
            <a:endParaRPr lang="de-DE" sz="1100" b="0" strike="noStrike" spc="-1">
              <a:latin typeface="Arial"/>
            </a:endParaRPr>
          </a:p>
        </p:txBody>
      </p:sp>
      <p:sp>
        <p:nvSpPr>
          <p:cNvPr id="13" name="Rechteck 16">
            <a:extLst>
              <a:ext uri="{FF2B5EF4-FFF2-40B4-BE49-F238E27FC236}">
                <a16:creationId xmlns:a16="http://schemas.microsoft.com/office/drawing/2014/main" id="{71C95CB3-A870-43DA-A0A2-C0C385691850}"/>
              </a:ext>
            </a:extLst>
          </p:cNvPr>
          <p:cNvSpPr/>
          <p:nvPr/>
        </p:nvSpPr>
        <p:spPr>
          <a:xfrm>
            <a:off x="-1044720" y="150840"/>
            <a:ext cx="2467440" cy="45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p:style>
      </p:sp>
      <p:sp>
        <p:nvSpPr>
          <p:cNvPr id="20" name="Inhaltsplatzhalter 3">
            <a:extLst>
              <a:ext uri="{FF2B5EF4-FFF2-40B4-BE49-F238E27FC236}">
                <a16:creationId xmlns:a16="http://schemas.microsoft.com/office/drawing/2014/main" id="{EBCE4EB8-F3D2-465C-BA83-68C9F40196D5}"/>
              </a:ext>
            </a:extLst>
          </p:cNvPr>
          <p:cNvSpPr/>
          <p:nvPr/>
        </p:nvSpPr>
        <p:spPr>
          <a:xfrm>
            <a:off x="702360" y="1825560"/>
            <a:ext cx="10514880" cy="4350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230400" lvl="1" indent="-227880">
              <a:lnSpc>
                <a:spcPct val="90000"/>
              </a:lnSpc>
              <a:spcBef>
                <a:spcPts val="1001"/>
              </a:spcBef>
              <a:buClr>
                <a:srgbClr val="009FE3"/>
              </a:buClr>
              <a:buFont typeface="Arial"/>
              <a:buChar char="•"/>
            </a:pPr>
            <a:r>
              <a:rPr lang="de-DE" sz="2800" b="0" strike="noStrike" spc="-1" dirty="0">
                <a:latin typeface="Roboto Light" panose="02000000000000000000" pitchFamily="2" charset="0"/>
                <a:ea typeface="Roboto Light" panose="02000000000000000000" pitchFamily="2" charset="0"/>
              </a:rPr>
              <a:t>Zur individuellen Vorbereitung oder</a:t>
            </a:r>
          </a:p>
          <a:p>
            <a:pPr marL="230400" lvl="1" indent="-227880">
              <a:lnSpc>
                <a:spcPct val="90000"/>
              </a:lnSpc>
              <a:spcBef>
                <a:spcPts val="1001"/>
              </a:spcBef>
              <a:buClr>
                <a:srgbClr val="009FE3"/>
              </a:buClr>
              <a:buFont typeface="Arial"/>
              <a:buChar char="•"/>
            </a:pPr>
            <a:r>
              <a:rPr lang="de-DE" sz="2800" b="0" strike="noStrike" spc="-1" dirty="0">
                <a:latin typeface="Roboto Light" panose="02000000000000000000" pitchFamily="2" charset="0"/>
                <a:ea typeface="Roboto Light" panose="02000000000000000000" pitchFamily="2" charset="0"/>
              </a:rPr>
              <a:t>zur gemeinsamen Durchführung am Anfang des Basismoduls</a:t>
            </a:r>
          </a:p>
          <a:p>
            <a:pPr marL="230400" lvl="1" indent="-227880">
              <a:lnSpc>
                <a:spcPct val="90000"/>
              </a:lnSpc>
              <a:spcBef>
                <a:spcPts val="1001"/>
              </a:spcBef>
              <a:buClr>
                <a:srgbClr val="009FE3"/>
              </a:buClr>
              <a:buFont typeface="Arial"/>
              <a:buChar char="•"/>
            </a:pPr>
            <a:endParaRPr lang="de-DE" sz="2800" b="0" strike="noStrike" spc="-1" dirty="0">
              <a:latin typeface="Roboto Light" panose="02000000000000000000" pitchFamily="2" charset="0"/>
              <a:ea typeface="Roboto Light" panose="02000000000000000000" pitchFamily="2" charset="0"/>
            </a:endParaRPr>
          </a:p>
          <a:p>
            <a:pPr marL="230400" lvl="1" indent="-227880">
              <a:lnSpc>
                <a:spcPct val="90000"/>
              </a:lnSpc>
              <a:spcBef>
                <a:spcPts val="1001"/>
              </a:spcBef>
              <a:buClr>
                <a:srgbClr val="009FE3"/>
              </a:buClr>
              <a:buFont typeface="Arial"/>
              <a:buChar char="•"/>
            </a:pPr>
            <a:endParaRPr lang="de-DE" sz="2800" b="0" strike="noStrike" spc="-1" dirty="0">
              <a:latin typeface="Roboto Light" panose="02000000000000000000" pitchFamily="2" charset="0"/>
              <a:ea typeface="Roboto Light" panose="02000000000000000000" pitchFamily="2" charset="0"/>
            </a:endParaRPr>
          </a:p>
        </p:txBody>
      </p:sp>
      <p:graphicFrame>
        <p:nvGraphicFramePr>
          <p:cNvPr id="2" name="Objekt 1">
            <a:extLst>
              <a:ext uri="{FF2B5EF4-FFF2-40B4-BE49-F238E27FC236}">
                <a16:creationId xmlns:a16="http://schemas.microsoft.com/office/drawing/2014/main" id="{504DA1CB-6201-44A0-870A-A9568956D1E7}"/>
              </a:ext>
            </a:extLst>
          </p:cNvPr>
          <p:cNvGraphicFramePr>
            <a:graphicFrameLocks noChangeAspect="1"/>
          </p:cNvGraphicFramePr>
          <p:nvPr>
            <p:extLst>
              <p:ext uri="{D42A27DB-BD31-4B8C-83A1-F6EECF244321}">
                <p14:modId xmlns:p14="http://schemas.microsoft.com/office/powerpoint/2010/main" val="4283208178"/>
              </p:ext>
            </p:extLst>
          </p:nvPr>
        </p:nvGraphicFramePr>
        <p:xfrm>
          <a:off x="838080" y="3087914"/>
          <a:ext cx="4084845" cy="2886559"/>
        </p:xfrm>
        <a:graphic>
          <a:graphicData uri="http://schemas.openxmlformats.org/presentationml/2006/ole">
            <mc:AlternateContent xmlns:mc="http://schemas.openxmlformats.org/markup-compatibility/2006">
              <mc:Choice xmlns:v="urn:schemas-microsoft-com:vml" Requires="v">
                <p:oleObj name="Acrobat Document" r:id="rId4" imgW="5346664" imgH="3778008" progId="Acrobat.Document.DC">
                  <p:embed/>
                </p:oleObj>
              </mc:Choice>
              <mc:Fallback>
                <p:oleObj name="Acrobat Document" r:id="rId4" imgW="5346664" imgH="3778008" progId="Acrobat.Document.DC">
                  <p:embed/>
                  <p:pic>
                    <p:nvPicPr>
                      <p:cNvPr id="0" name=""/>
                      <p:cNvPicPr/>
                      <p:nvPr/>
                    </p:nvPicPr>
                    <p:blipFill>
                      <a:blip r:embed="rId5"/>
                      <a:stretch>
                        <a:fillRect/>
                      </a:stretch>
                    </p:blipFill>
                    <p:spPr>
                      <a:xfrm>
                        <a:off x="838080" y="3087914"/>
                        <a:ext cx="4084845" cy="2886559"/>
                      </a:xfrm>
                      <a:prstGeom prst="rect">
                        <a:avLst/>
                      </a:prstGeom>
                    </p:spPr>
                  </p:pic>
                </p:oleObj>
              </mc:Fallback>
            </mc:AlternateContent>
          </a:graphicData>
        </a:graphic>
      </p:graphicFrame>
      <p:pic>
        <p:nvPicPr>
          <p:cNvPr id="23" name="Grafik 22">
            <a:extLst>
              <a:ext uri="{FF2B5EF4-FFF2-40B4-BE49-F238E27FC236}">
                <a16:creationId xmlns:a16="http://schemas.microsoft.com/office/drawing/2014/main" id="{5586300E-C45A-44C0-AE7C-793581BCADE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23820" y="3111065"/>
            <a:ext cx="4512853" cy="281256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llipse 4">
            <a:extLst>
              <a:ext uri="{FF2B5EF4-FFF2-40B4-BE49-F238E27FC236}">
                <a16:creationId xmlns:a16="http://schemas.microsoft.com/office/drawing/2014/main" id="{7CF79FAD-E498-4FA9-8F6E-7F8EAD4C51F8}"/>
              </a:ext>
            </a:extLst>
          </p:cNvPr>
          <p:cNvSpPr/>
          <p:nvPr/>
        </p:nvSpPr>
        <p:spPr>
          <a:xfrm rot="288000">
            <a:off x="-837000" y="1414440"/>
            <a:ext cx="8261280" cy="5313600"/>
          </a:xfrm>
          <a:prstGeom prst="ellipse">
            <a:avLst/>
          </a:prstGeom>
          <a:solidFill>
            <a:srgbClr val="009FE3">
              <a:alpha val="9804"/>
            </a:srgbClr>
          </a:solidFill>
          <a:ln>
            <a:noFill/>
          </a:ln>
        </p:spPr>
        <p:style>
          <a:lnRef idx="2">
            <a:schemeClr val="accent1">
              <a:shade val="50000"/>
            </a:schemeClr>
          </a:lnRef>
          <a:fillRef idx="1">
            <a:schemeClr val="accent1"/>
          </a:fillRef>
          <a:effectRef idx="0">
            <a:schemeClr val="accent1"/>
          </a:effectRef>
          <a:fontRef idx="minor"/>
        </p:style>
      </p:sp>
      <p:sp>
        <p:nvSpPr>
          <p:cNvPr id="15" name="Ellipse 14">
            <a:extLst>
              <a:ext uri="{FF2B5EF4-FFF2-40B4-BE49-F238E27FC236}">
                <a16:creationId xmlns:a16="http://schemas.microsoft.com/office/drawing/2014/main" id="{913FEE66-B134-4F57-9F33-C421585AEC3F}"/>
              </a:ext>
            </a:extLst>
          </p:cNvPr>
          <p:cNvSpPr/>
          <p:nvPr/>
        </p:nvSpPr>
        <p:spPr>
          <a:xfrm rot="1897800">
            <a:off x="-1886040" y="1554120"/>
            <a:ext cx="7741080" cy="7395120"/>
          </a:xfrm>
          <a:prstGeom prst="ellipse">
            <a:avLst/>
          </a:prstGeom>
          <a:solidFill>
            <a:srgbClr val="009FE3">
              <a:alpha val="9804"/>
            </a:srgbClr>
          </a:solidFill>
          <a:ln>
            <a:noFill/>
          </a:ln>
        </p:spPr>
        <p:style>
          <a:lnRef idx="2">
            <a:schemeClr val="accent1">
              <a:shade val="50000"/>
            </a:schemeClr>
          </a:lnRef>
          <a:fillRef idx="1">
            <a:schemeClr val="accent1"/>
          </a:fillRef>
          <a:effectRef idx="0">
            <a:schemeClr val="accent1"/>
          </a:effectRef>
          <a:fontRef idx="minor"/>
        </p:style>
      </p:sp>
      <p:sp>
        <p:nvSpPr>
          <p:cNvPr id="368" name="Titel 1"/>
          <p:cNvSpPr/>
          <p:nvPr/>
        </p:nvSpPr>
        <p:spPr>
          <a:xfrm>
            <a:off x="838080" y="365040"/>
            <a:ext cx="10514880" cy="13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tabLst>
                <a:tab pos="0" algn="l"/>
              </a:tabLst>
            </a:pPr>
            <a:r>
              <a:rPr lang="de-DE" sz="4000" b="0" strike="noStrike" spc="-1">
                <a:solidFill>
                  <a:srgbClr val="000000"/>
                </a:solidFill>
                <a:latin typeface="Roboto Slab"/>
                <a:ea typeface="Roboto Slab"/>
              </a:rPr>
              <a:t>Abschluss &amp; Feedback</a:t>
            </a:r>
            <a:endParaRPr lang="de-DE" sz="4000" b="0" strike="noStrike" spc="-1">
              <a:latin typeface="Arial"/>
            </a:endParaRPr>
          </a:p>
        </p:txBody>
      </p:sp>
      <p:pic>
        <p:nvPicPr>
          <p:cNvPr id="371" name="Grafik 18"/>
          <p:cNvPicPr/>
          <p:nvPr/>
        </p:nvPicPr>
        <p:blipFill>
          <a:blip r:embed="rId3"/>
          <a:stretch/>
        </p:blipFill>
        <p:spPr>
          <a:xfrm>
            <a:off x="11140200" y="6365520"/>
            <a:ext cx="740880" cy="338760"/>
          </a:xfrm>
          <a:prstGeom prst="rect">
            <a:avLst/>
          </a:prstGeom>
          <a:ln w="0">
            <a:noFill/>
          </a:ln>
        </p:spPr>
      </p:pic>
      <p:sp>
        <p:nvSpPr>
          <p:cNvPr id="372" name="Titel 1"/>
          <p:cNvSpPr/>
          <p:nvPr/>
        </p:nvSpPr>
        <p:spPr>
          <a:xfrm>
            <a:off x="72360" y="6453360"/>
            <a:ext cx="978480" cy="250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tabLst>
                <a:tab pos="0" algn="l"/>
              </a:tabLst>
            </a:pPr>
            <a:r>
              <a:rPr lang="de-DE" sz="1100" b="0" strike="noStrike" spc="-1" dirty="0">
                <a:solidFill>
                  <a:srgbClr val="009FE3"/>
                </a:solidFill>
                <a:latin typeface="Roboto Slab"/>
                <a:ea typeface="Roboto Slab"/>
              </a:rPr>
              <a:t>Seite 24/26</a:t>
            </a:r>
            <a:endParaRPr lang="de-DE" sz="1100" b="0" strike="noStrike" spc="-1" dirty="0">
              <a:latin typeface="Arial"/>
            </a:endParaRPr>
          </a:p>
        </p:txBody>
      </p:sp>
      <p:sp>
        <p:nvSpPr>
          <p:cNvPr id="373" name="Textfeld 2"/>
          <p:cNvSpPr/>
          <p:nvPr/>
        </p:nvSpPr>
        <p:spPr>
          <a:xfrm>
            <a:off x="10925640" y="6183000"/>
            <a:ext cx="105516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900" b="0" strike="noStrike" spc="-1">
                <a:solidFill>
                  <a:srgbClr val="767171"/>
                </a:solidFill>
                <a:latin typeface="Roboto Light"/>
                <a:ea typeface="Roboto Light"/>
              </a:rPr>
              <a:t>erstellt durch das</a:t>
            </a:r>
            <a:endParaRPr lang="de-DE" sz="900" b="0" strike="noStrike" spc="-1">
              <a:latin typeface="Arial"/>
            </a:endParaRPr>
          </a:p>
        </p:txBody>
      </p:sp>
      <p:sp>
        <p:nvSpPr>
          <p:cNvPr id="375" name="Rechteck 16"/>
          <p:cNvSpPr/>
          <p:nvPr/>
        </p:nvSpPr>
        <p:spPr>
          <a:xfrm>
            <a:off x="0" y="6334560"/>
            <a:ext cx="882000" cy="45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p:style>
      </p:sp>
      <p:sp>
        <p:nvSpPr>
          <p:cNvPr id="12" name="Titel 1">
            <a:extLst>
              <a:ext uri="{FF2B5EF4-FFF2-40B4-BE49-F238E27FC236}">
                <a16:creationId xmlns:a16="http://schemas.microsoft.com/office/drawing/2014/main" id="{068E4F08-5B40-48D1-9DDC-478665CF814F}"/>
              </a:ext>
            </a:extLst>
          </p:cNvPr>
          <p:cNvSpPr/>
          <p:nvPr/>
        </p:nvSpPr>
        <p:spPr>
          <a:xfrm>
            <a:off x="72360" y="290880"/>
            <a:ext cx="4087440" cy="250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tabLst>
                <a:tab pos="0" algn="l"/>
              </a:tabLst>
            </a:pPr>
            <a:r>
              <a:rPr lang="de-DE" sz="1100" b="0" strike="noStrike" spc="-1">
                <a:solidFill>
                  <a:srgbClr val="009FE3"/>
                </a:solidFill>
                <a:latin typeface="Roboto Slab"/>
                <a:ea typeface="Roboto Slab"/>
              </a:rPr>
              <a:t>Basismodul</a:t>
            </a:r>
            <a:endParaRPr lang="de-DE" sz="1100" b="0" strike="noStrike" spc="-1">
              <a:latin typeface="Arial"/>
            </a:endParaRPr>
          </a:p>
        </p:txBody>
      </p:sp>
      <p:sp>
        <p:nvSpPr>
          <p:cNvPr id="13" name="Rechteck 16">
            <a:extLst>
              <a:ext uri="{FF2B5EF4-FFF2-40B4-BE49-F238E27FC236}">
                <a16:creationId xmlns:a16="http://schemas.microsoft.com/office/drawing/2014/main" id="{5B592632-F43D-4178-A991-03E0631A5646}"/>
              </a:ext>
            </a:extLst>
          </p:cNvPr>
          <p:cNvSpPr/>
          <p:nvPr/>
        </p:nvSpPr>
        <p:spPr>
          <a:xfrm>
            <a:off x="-1044720" y="150840"/>
            <a:ext cx="2467440" cy="45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p:style>
      </p:sp>
      <p:sp>
        <p:nvSpPr>
          <p:cNvPr id="18" name="Inhaltsplatzhalter 3">
            <a:extLst>
              <a:ext uri="{FF2B5EF4-FFF2-40B4-BE49-F238E27FC236}">
                <a16:creationId xmlns:a16="http://schemas.microsoft.com/office/drawing/2014/main" id="{4A069DAE-BFFF-4D02-BCBD-28C705BB24D3}"/>
              </a:ext>
            </a:extLst>
          </p:cNvPr>
          <p:cNvSpPr/>
          <p:nvPr/>
        </p:nvSpPr>
        <p:spPr>
          <a:xfrm>
            <a:off x="702360" y="1825560"/>
            <a:ext cx="10650600" cy="4350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2520" lvl="1">
              <a:lnSpc>
                <a:spcPct val="90000"/>
              </a:lnSpc>
              <a:spcBef>
                <a:spcPts val="1001"/>
              </a:spcBef>
              <a:buClr>
                <a:srgbClr val="009FE3"/>
              </a:buClr>
            </a:pPr>
            <a:r>
              <a:rPr lang="de-DE" sz="2800" b="0" strike="noStrike" spc="-1" dirty="0">
                <a:latin typeface="Roboto Light" panose="02000000000000000000" pitchFamily="2" charset="0"/>
                <a:ea typeface="Roboto Light" panose="02000000000000000000" pitchFamily="2" charset="0"/>
              </a:rPr>
              <a:t>Auf einer Skala von 1 bis 10 </a:t>
            </a:r>
            <a:br>
              <a:rPr lang="de-DE" sz="2800" b="0" strike="noStrike" spc="-1" dirty="0">
                <a:latin typeface="Roboto Light" panose="02000000000000000000" pitchFamily="2" charset="0"/>
                <a:ea typeface="Roboto Light" panose="02000000000000000000" pitchFamily="2" charset="0"/>
              </a:rPr>
            </a:br>
            <a:r>
              <a:rPr lang="de-DE" sz="2800" b="0" strike="noStrike" spc="-1" dirty="0">
                <a:latin typeface="Roboto Light" panose="02000000000000000000" pitchFamily="2" charset="0"/>
                <a:ea typeface="Roboto Light" panose="02000000000000000000" pitchFamily="2" charset="0"/>
              </a:rPr>
              <a:t>(wenn 1 sehr niedrig und 10 sehr hoch ist)...</a:t>
            </a:r>
          </a:p>
          <a:p>
            <a:pPr marL="230400" lvl="1" indent="-227880">
              <a:lnSpc>
                <a:spcPct val="90000"/>
              </a:lnSpc>
              <a:spcBef>
                <a:spcPts val="1001"/>
              </a:spcBef>
              <a:buClr>
                <a:srgbClr val="009FE3"/>
              </a:buClr>
              <a:buFont typeface="Arial"/>
              <a:buChar char="•"/>
            </a:pPr>
            <a:endParaRPr lang="de-DE" sz="2800" b="0" strike="noStrike" spc="-1" dirty="0">
              <a:latin typeface="Roboto Light" panose="02000000000000000000" pitchFamily="2" charset="0"/>
              <a:ea typeface="Roboto Light" panose="02000000000000000000" pitchFamily="2" charset="0"/>
            </a:endParaRPr>
          </a:p>
          <a:p>
            <a:pPr marL="230400" lvl="1" indent="-227880">
              <a:lnSpc>
                <a:spcPct val="90000"/>
              </a:lnSpc>
              <a:spcBef>
                <a:spcPts val="1001"/>
              </a:spcBef>
              <a:buClr>
                <a:srgbClr val="009FE3"/>
              </a:buClr>
              <a:buFont typeface="Arial"/>
              <a:buChar char="•"/>
            </a:pPr>
            <a:r>
              <a:rPr lang="de-DE" sz="2800" b="0" strike="noStrike" spc="-1" dirty="0">
                <a:latin typeface="Roboto Light" panose="02000000000000000000" pitchFamily="2" charset="0"/>
                <a:ea typeface="Roboto Light" panose="02000000000000000000" pitchFamily="2" charset="0"/>
              </a:rPr>
              <a:t>Wie zufrieden mit bin ich mit den Inhalten des heutigen Trainings? </a:t>
            </a:r>
          </a:p>
          <a:p>
            <a:pPr marL="230400" lvl="1" indent="-227880">
              <a:lnSpc>
                <a:spcPct val="90000"/>
              </a:lnSpc>
              <a:spcBef>
                <a:spcPts val="1001"/>
              </a:spcBef>
              <a:buClr>
                <a:srgbClr val="009FE3"/>
              </a:buClr>
              <a:buFont typeface="Arial"/>
              <a:buChar char="•"/>
            </a:pPr>
            <a:r>
              <a:rPr lang="de-DE" sz="2800" b="0" strike="noStrike" spc="-1" dirty="0">
                <a:latin typeface="Roboto Light" panose="02000000000000000000" pitchFamily="2" charset="0"/>
                <a:ea typeface="Roboto Light" panose="02000000000000000000" pitchFamily="2" charset="0"/>
              </a:rPr>
              <a:t>Wie anregend waren die Informationen aus den Videos für mich?</a:t>
            </a:r>
          </a:p>
          <a:p>
            <a:pPr marL="230400" lvl="1" indent="-227880">
              <a:lnSpc>
                <a:spcPct val="90000"/>
              </a:lnSpc>
              <a:spcBef>
                <a:spcPts val="1001"/>
              </a:spcBef>
              <a:buClr>
                <a:srgbClr val="009FE3"/>
              </a:buClr>
              <a:buFont typeface="Arial"/>
              <a:buChar char="•"/>
            </a:pPr>
            <a:r>
              <a:rPr lang="de-DE" sz="2800" b="0" strike="noStrike" spc="-1" dirty="0">
                <a:latin typeface="Roboto Light" panose="02000000000000000000" pitchFamily="2" charset="0"/>
                <a:ea typeface="Roboto Light" panose="02000000000000000000" pitchFamily="2" charset="0"/>
              </a:rPr>
              <a:t>Möchte ich mich weiter mit dem Thema auseinandersetzen?</a:t>
            </a:r>
          </a:p>
          <a:p>
            <a:pPr marL="230400" lvl="1" indent="-227880">
              <a:lnSpc>
                <a:spcPct val="90000"/>
              </a:lnSpc>
              <a:spcBef>
                <a:spcPts val="1001"/>
              </a:spcBef>
              <a:buClr>
                <a:srgbClr val="009FE3"/>
              </a:buClr>
              <a:buFont typeface="Arial"/>
              <a:buChar char="•"/>
            </a:pPr>
            <a:endParaRPr lang="de-DE" sz="2800" b="0" strike="noStrike" spc="-1" dirty="0">
              <a:latin typeface="Roboto Light" panose="02000000000000000000" pitchFamily="2" charset="0"/>
              <a:ea typeface="Roboto Light" panose="02000000000000000000" pitchFamily="2" charset="0"/>
            </a:endParaRPr>
          </a:p>
          <a:p>
            <a:pPr marL="230400" lvl="1" indent="-227880">
              <a:lnSpc>
                <a:spcPct val="90000"/>
              </a:lnSpc>
              <a:spcBef>
                <a:spcPts val="1001"/>
              </a:spcBef>
              <a:buClr>
                <a:srgbClr val="009FE3"/>
              </a:buClr>
              <a:buFont typeface="Arial"/>
              <a:buChar char="•"/>
            </a:pPr>
            <a:endParaRPr lang="de-DE" sz="2800" b="0" strike="noStrike" spc="-1" dirty="0">
              <a:latin typeface="Roboto Light" panose="02000000000000000000" pitchFamily="2" charset="0"/>
              <a:ea typeface="Roboto Light" panose="02000000000000000000" pitchFamily="2" charset="0"/>
            </a:endParaRPr>
          </a:p>
          <a:p>
            <a:pPr marL="230400" lvl="1" indent="-227880">
              <a:lnSpc>
                <a:spcPct val="90000"/>
              </a:lnSpc>
              <a:spcBef>
                <a:spcPts val="1001"/>
              </a:spcBef>
              <a:buClr>
                <a:srgbClr val="009FE3"/>
              </a:buClr>
              <a:buFont typeface="Arial"/>
              <a:buChar char="•"/>
            </a:pPr>
            <a:endParaRPr lang="de-DE" sz="2800" b="0" strike="noStrike" spc="-1" dirty="0">
              <a:latin typeface="Roboto Light" panose="02000000000000000000" pitchFamily="2" charset="0"/>
              <a:ea typeface="Roboto Light" panose="02000000000000000000" pitchFamily="2"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lipse 11">
            <a:extLst>
              <a:ext uri="{FF2B5EF4-FFF2-40B4-BE49-F238E27FC236}">
                <a16:creationId xmlns:a16="http://schemas.microsoft.com/office/drawing/2014/main" id="{1D6585F3-A32E-4131-9423-5905FE144CD3}"/>
              </a:ext>
            </a:extLst>
          </p:cNvPr>
          <p:cNvSpPr/>
          <p:nvPr/>
        </p:nvSpPr>
        <p:spPr>
          <a:xfrm rot="2231094">
            <a:off x="-1747139" y="-509933"/>
            <a:ext cx="10206270" cy="7680965"/>
          </a:xfrm>
          <a:prstGeom prst="ellipse">
            <a:avLst/>
          </a:prstGeom>
          <a:solidFill>
            <a:srgbClr val="009F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Ellipse 12">
            <a:extLst>
              <a:ext uri="{FF2B5EF4-FFF2-40B4-BE49-F238E27FC236}">
                <a16:creationId xmlns:a16="http://schemas.microsoft.com/office/drawing/2014/main" id="{6B07BB3A-F0E9-42C4-B143-866EDFA3846A}"/>
              </a:ext>
            </a:extLst>
          </p:cNvPr>
          <p:cNvSpPr/>
          <p:nvPr/>
        </p:nvSpPr>
        <p:spPr>
          <a:xfrm rot="20650921">
            <a:off x="-1216683" y="-146853"/>
            <a:ext cx="9487985" cy="7087980"/>
          </a:xfrm>
          <a:prstGeom prst="ellipse">
            <a:avLst/>
          </a:prstGeom>
          <a:solidFill>
            <a:srgbClr val="009FE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5" name="Grafik 14">
            <a:extLst>
              <a:ext uri="{FF2B5EF4-FFF2-40B4-BE49-F238E27FC236}">
                <a16:creationId xmlns:a16="http://schemas.microsoft.com/office/drawing/2014/main" id="{FF7BC7CE-5448-473E-9A10-B58C64867B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7084" y="4593056"/>
            <a:ext cx="2001513" cy="409685"/>
          </a:xfrm>
          <a:prstGeom prst="rect">
            <a:avLst/>
          </a:prstGeom>
        </p:spPr>
      </p:pic>
      <p:sp>
        <p:nvSpPr>
          <p:cNvPr id="16" name="Textfeld 15">
            <a:extLst>
              <a:ext uri="{FF2B5EF4-FFF2-40B4-BE49-F238E27FC236}">
                <a16:creationId xmlns:a16="http://schemas.microsoft.com/office/drawing/2014/main" id="{49E6AD78-96B8-4713-A55B-B4E94B1C636A}"/>
              </a:ext>
            </a:extLst>
          </p:cNvPr>
          <p:cNvSpPr txBox="1"/>
          <p:nvPr/>
        </p:nvSpPr>
        <p:spPr>
          <a:xfrm>
            <a:off x="9111471" y="2758749"/>
            <a:ext cx="2087126" cy="246221"/>
          </a:xfrm>
          <a:prstGeom prst="rect">
            <a:avLst/>
          </a:prstGeom>
          <a:noFill/>
        </p:spPr>
        <p:txBody>
          <a:bodyPr wrap="square" rtlCol="0">
            <a:spAutoFit/>
          </a:bodyPr>
          <a:lstStyle/>
          <a:p>
            <a:r>
              <a:rPr lang="de-DE" sz="1000" dirty="0">
                <a:solidFill>
                  <a:schemeClr val="bg2">
                    <a:lumMod val="50000"/>
                  </a:schemeClr>
                </a:solidFill>
                <a:latin typeface="Roboto Light" panose="02000000000000000000" pitchFamily="2" charset="0"/>
                <a:ea typeface="Roboto Light" panose="02000000000000000000" pitchFamily="2" charset="0"/>
              </a:rPr>
              <a:t>erstellt durch das</a:t>
            </a:r>
          </a:p>
        </p:txBody>
      </p:sp>
      <p:sp>
        <p:nvSpPr>
          <p:cNvPr id="17" name="Textfeld 16">
            <a:extLst>
              <a:ext uri="{FF2B5EF4-FFF2-40B4-BE49-F238E27FC236}">
                <a16:creationId xmlns:a16="http://schemas.microsoft.com/office/drawing/2014/main" id="{5EA4D42A-8BAC-4D32-9082-98FB8ECCDB7F}"/>
              </a:ext>
            </a:extLst>
          </p:cNvPr>
          <p:cNvSpPr txBox="1"/>
          <p:nvPr/>
        </p:nvSpPr>
        <p:spPr>
          <a:xfrm>
            <a:off x="9111472" y="4255556"/>
            <a:ext cx="2265807" cy="246221"/>
          </a:xfrm>
          <a:prstGeom prst="rect">
            <a:avLst/>
          </a:prstGeom>
          <a:noFill/>
        </p:spPr>
        <p:txBody>
          <a:bodyPr wrap="square" rtlCol="0">
            <a:spAutoFit/>
          </a:bodyPr>
          <a:lstStyle/>
          <a:p>
            <a:r>
              <a:rPr lang="de-DE" sz="1000" dirty="0">
                <a:solidFill>
                  <a:schemeClr val="bg2">
                    <a:lumMod val="50000"/>
                  </a:schemeClr>
                </a:solidFill>
                <a:latin typeface="Roboto Light" panose="02000000000000000000" pitchFamily="2" charset="0"/>
                <a:ea typeface="Roboto Light" panose="02000000000000000000" pitchFamily="2" charset="0"/>
              </a:rPr>
              <a:t>gefördert vom</a:t>
            </a:r>
          </a:p>
        </p:txBody>
      </p:sp>
      <p:pic>
        <p:nvPicPr>
          <p:cNvPr id="18" name="Grafik 17">
            <a:extLst>
              <a:ext uri="{FF2B5EF4-FFF2-40B4-BE49-F238E27FC236}">
                <a16:creationId xmlns:a16="http://schemas.microsoft.com/office/drawing/2014/main" id="{48E9DCCC-61FB-4850-A7E6-F1CACD03AD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7083" y="2993449"/>
            <a:ext cx="1591591" cy="728446"/>
          </a:xfrm>
          <a:prstGeom prst="rect">
            <a:avLst/>
          </a:prstGeom>
        </p:spPr>
      </p:pic>
      <p:sp>
        <p:nvSpPr>
          <p:cNvPr id="19" name="Inhaltsplatzhalter 3">
            <a:extLst>
              <a:ext uri="{FF2B5EF4-FFF2-40B4-BE49-F238E27FC236}">
                <a16:creationId xmlns:a16="http://schemas.microsoft.com/office/drawing/2014/main" id="{96B0A20A-181F-4D3B-90B4-FBC077A129AA}"/>
              </a:ext>
            </a:extLst>
          </p:cNvPr>
          <p:cNvSpPr txBox="1">
            <a:spLocks/>
          </p:cNvSpPr>
          <p:nvPr/>
        </p:nvSpPr>
        <p:spPr>
          <a:xfrm>
            <a:off x="633843" y="1757583"/>
            <a:ext cx="6571223" cy="4547967"/>
          </a:xfrm>
          <a:prstGeom prst="rect">
            <a:avLst/>
          </a:prstGeom>
        </p:spPr>
        <p:txBody>
          <a:bodyPr>
            <a:norm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de-DE"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de-DE"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de-DE"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de-DE"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de-DE"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de-DE" sz="1400" dirty="0">
                <a:latin typeface="Roboto Light" panose="02000000000000000000" pitchFamily="2" charset="0"/>
                <a:ea typeface="Roboto" panose="02000000000000000000" pitchFamily="2" charset="0"/>
              </a:rPr>
              <a:t>Diese Materialien wurden durch das IDA, Institut für Diversity- &amp; Antidiskriminierungsforschung, einer Organisationseinheit der Dr. </a:t>
            </a:r>
            <a:r>
              <a:rPr lang="de-DE" sz="1400" dirty="0" err="1">
                <a:latin typeface="Roboto Light" panose="02000000000000000000" pitchFamily="2" charset="0"/>
                <a:ea typeface="Roboto" panose="02000000000000000000" pitchFamily="2" charset="0"/>
              </a:rPr>
              <a:t>Frohn</a:t>
            </a:r>
            <a:r>
              <a:rPr lang="de-DE" sz="1400" dirty="0">
                <a:latin typeface="Roboto Light" panose="02000000000000000000" pitchFamily="2" charset="0"/>
                <a:ea typeface="Roboto" panose="02000000000000000000" pitchFamily="2" charset="0"/>
              </a:rPr>
              <a:t> GmbH, erstellt. Gefördert wurde die Erstellung dieser Materialien vom MKFFI, dem Ministerium für Kinder, Familie, Flüchtlinge und Integration des Landes Nordrhein-Westfalen. Die vorliegenden Materialien dienen dazu, ansprechende Trainings &amp; Schulungsmaßnahmen zum Thema Diversity mit dem Fokus auf LSBTIQ* in hoher didaktischer Qualität durchführen zu können. </a:t>
            </a:r>
          </a:p>
          <a:p>
            <a:pPr marL="0" indent="0">
              <a:lnSpc>
                <a:spcPct val="100000"/>
              </a:lnSpc>
              <a:buNone/>
            </a:pPr>
            <a:r>
              <a:rPr lang="de-DE" sz="1050" dirty="0">
                <a:latin typeface="Roboto Light" panose="02000000000000000000" pitchFamily="2" charset="0"/>
                <a:ea typeface="Roboto" panose="02000000000000000000" pitchFamily="2" charset="0"/>
              </a:rPr>
              <a:t>Zitation: Frohn, D. &amp; </a:t>
            </a:r>
            <a:r>
              <a:rPr lang="de-DE" sz="1050" dirty="0" err="1">
                <a:latin typeface="Roboto Light" panose="02000000000000000000" pitchFamily="2" charset="0"/>
                <a:ea typeface="Roboto" panose="02000000000000000000" pitchFamily="2" charset="0"/>
              </a:rPr>
              <a:t>Heiligers</a:t>
            </a:r>
            <a:r>
              <a:rPr lang="de-DE" sz="1050" dirty="0">
                <a:latin typeface="Roboto Light" panose="02000000000000000000" pitchFamily="2" charset="0"/>
                <a:ea typeface="Roboto" panose="02000000000000000000" pitchFamily="2" charset="0"/>
              </a:rPr>
              <a:t>, N. (2021). </a:t>
            </a:r>
            <a:r>
              <a:rPr lang="de-DE" sz="1050" i="1" dirty="0">
                <a:latin typeface="Roboto Light" panose="02000000000000000000" pitchFamily="2" charset="0"/>
                <a:ea typeface="Roboto" panose="02000000000000000000" pitchFamily="2" charset="0"/>
              </a:rPr>
              <a:t>Trainingsmanual zu Diversity Management für kleine und mittlere Unternehmen in NRW.</a:t>
            </a:r>
            <a:r>
              <a:rPr lang="de-DE" sz="1050" dirty="0">
                <a:latin typeface="Roboto Light" panose="02000000000000000000" pitchFamily="2" charset="0"/>
                <a:ea typeface="Roboto" panose="02000000000000000000" pitchFamily="2" charset="0"/>
              </a:rPr>
              <a:t> IDA | Institut für Diversity- und Antidiskriminierungsforschung.</a:t>
            </a:r>
          </a:p>
          <a:p>
            <a:pPr marL="0" indent="0">
              <a:lnSpc>
                <a:spcPct val="100000"/>
              </a:lnSpc>
              <a:buNone/>
            </a:pPr>
            <a:r>
              <a:rPr lang="de-DE" sz="1000" dirty="0">
                <a:latin typeface="Roboto Light" panose="02000000000000000000" pitchFamily="2" charset="0"/>
                <a:ea typeface="Roboto" panose="02000000000000000000" pitchFamily="2" charset="0"/>
              </a:rPr>
              <a:t>Die Urheberrechte – insbesondere hinsichtlich der Studien des IDA – liegen bei der Dr. </a:t>
            </a:r>
            <a:r>
              <a:rPr lang="de-DE" sz="1000" dirty="0" err="1">
                <a:latin typeface="Roboto Light" panose="02000000000000000000" pitchFamily="2" charset="0"/>
                <a:ea typeface="Roboto" panose="02000000000000000000" pitchFamily="2" charset="0"/>
              </a:rPr>
              <a:t>Frohn</a:t>
            </a:r>
            <a:r>
              <a:rPr lang="de-DE" sz="1000" dirty="0">
                <a:latin typeface="Roboto Light" panose="02000000000000000000" pitchFamily="2" charset="0"/>
                <a:ea typeface="Roboto" panose="02000000000000000000" pitchFamily="2" charset="0"/>
              </a:rPr>
              <a:t> GmbH. Für alle Materialien liegt das uneingeschränkte Nutzungsrecht unbefristet beim MKFFI inklusive des Rechts zur Weitergabe an die durchführenden Organisationen bzw. Unternehmen. </a:t>
            </a:r>
          </a:p>
          <a:p>
            <a:pPr marL="0" indent="0">
              <a:lnSpc>
                <a:spcPct val="100000"/>
              </a:lnSpc>
              <a:buNone/>
            </a:pPr>
            <a:r>
              <a:rPr lang="de-DE" sz="1400" dirty="0">
                <a:latin typeface="Roboto Slab" pitchFamily="2" charset="0"/>
                <a:ea typeface="Roboto Slab" pitchFamily="2" charset="0"/>
              </a:rPr>
              <a:t>Die wesentlichen – diesen Materialien zugrunde liegenden – Studien finden sich kostenlos zum Download auf der Webpage des IDA (https://www.diversity-institut.info/studien_ida.html)</a:t>
            </a:r>
          </a:p>
        </p:txBody>
      </p:sp>
      <p:sp>
        <p:nvSpPr>
          <p:cNvPr id="22" name="Titel 1">
            <a:extLst>
              <a:ext uri="{FF2B5EF4-FFF2-40B4-BE49-F238E27FC236}">
                <a16:creationId xmlns:a16="http://schemas.microsoft.com/office/drawing/2014/main" id="{CD12C1CA-3DA2-4125-9B26-C6F2145C279F}"/>
              </a:ext>
            </a:extLst>
          </p:cNvPr>
          <p:cNvSpPr txBox="1">
            <a:spLocks/>
          </p:cNvSpPr>
          <p:nvPr/>
        </p:nvSpPr>
        <p:spPr>
          <a:xfrm>
            <a:off x="580060" y="0"/>
            <a:ext cx="2994588" cy="2387598"/>
          </a:xfrm>
          <a:prstGeom prst="rect">
            <a:avLst/>
          </a:prstGeom>
        </p:spPr>
        <p:txBody>
          <a:bodyPr lIns="0" tIns="0" rIns="0" bIns="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000">
                <a:latin typeface="Roboto Slab" pitchFamily="2" charset="0"/>
                <a:ea typeface="Roboto Slab" pitchFamily="2" charset="0"/>
              </a:rPr>
              <a:t>Impressum</a:t>
            </a:r>
            <a:endParaRPr lang="de-DE" sz="4000" dirty="0">
              <a:latin typeface="Roboto Slab" pitchFamily="2" charset="0"/>
              <a:ea typeface="Roboto Slab"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4B2D8E49-15FE-9441-9630-A508089177E6}"/>
              </a:ext>
            </a:extLst>
          </p:cNvPr>
          <p:cNvSpPr/>
          <p:nvPr/>
        </p:nvSpPr>
        <p:spPr>
          <a:xfrm>
            <a:off x="72360" y="290880"/>
            <a:ext cx="4087440" cy="250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tabLst>
                <a:tab pos="0" algn="l"/>
              </a:tabLst>
            </a:pPr>
            <a:r>
              <a:rPr lang="de-DE" sz="1100" b="0" strike="noStrike" spc="-1">
                <a:solidFill>
                  <a:srgbClr val="009FE3"/>
                </a:solidFill>
                <a:latin typeface="Roboto Slab"/>
                <a:ea typeface="Roboto Slab"/>
              </a:rPr>
              <a:t>Basismodul</a:t>
            </a:r>
            <a:endParaRPr lang="de-DE" sz="1100" b="0" strike="noStrike" spc="-1">
              <a:latin typeface="Arial"/>
            </a:endParaRPr>
          </a:p>
        </p:txBody>
      </p:sp>
      <p:sp>
        <p:nvSpPr>
          <p:cNvPr id="10" name="Rechteck 16">
            <a:extLst>
              <a:ext uri="{FF2B5EF4-FFF2-40B4-BE49-F238E27FC236}">
                <a16:creationId xmlns:a16="http://schemas.microsoft.com/office/drawing/2014/main" id="{47DDB2E2-D2B8-B94E-A18A-73452B75473D}"/>
              </a:ext>
            </a:extLst>
          </p:cNvPr>
          <p:cNvSpPr/>
          <p:nvPr/>
        </p:nvSpPr>
        <p:spPr>
          <a:xfrm>
            <a:off x="-1044720" y="150840"/>
            <a:ext cx="2467440" cy="45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p:style>
      </p:sp>
      <p:sp>
        <p:nvSpPr>
          <p:cNvPr id="12" name="Ellipse 11">
            <a:extLst>
              <a:ext uri="{FF2B5EF4-FFF2-40B4-BE49-F238E27FC236}">
                <a16:creationId xmlns:a16="http://schemas.microsoft.com/office/drawing/2014/main" id="{38BE31C2-631C-4174-AB3F-3A7269BE793A}"/>
              </a:ext>
            </a:extLst>
          </p:cNvPr>
          <p:cNvSpPr/>
          <p:nvPr/>
        </p:nvSpPr>
        <p:spPr>
          <a:xfrm rot="2231094">
            <a:off x="3232005" y="-587508"/>
            <a:ext cx="10276461" cy="7976337"/>
          </a:xfrm>
          <a:prstGeom prst="ellipse">
            <a:avLst/>
          </a:prstGeom>
          <a:solidFill>
            <a:srgbClr val="009FE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Roboto Light" panose="02000000000000000000" pitchFamily="2" charset="0"/>
              <a:ea typeface="Roboto Light" panose="02000000000000000000" pitchFamily="2" charset="0"/>
            </a:endParaRPr>
          </a:p>
        </p:txBody>
      </p:sp>
      <p:sp>
        <p:nvSpPr>
          <p:cNvPr id="13" name="Ellipse 12">
            <a:extLst>
              <a:ext uri="{FF2B5EF4-FFF2-40B4-BE49-F238E27FC236}">
                <a16:creationId xmlns:a16="http://schemas.microsoft.com/office/drawing/2014/main" id="{FBC961A0-ADD1-4B0F-ADE1-D8DE75EB25E4}"/>
              </a:ext>
            </a:extLst>
          </p:cNvPr>
          <p:cNvSpPr/>
          <p:nvPr/>
        </p:nvSpPr>
        <p:spPr>
          <a:xfrm rot="20650921">
            <a:off x="3204710" y="19027"/>
            <a:ext cx="10103561" cy="6240449"/>
          </a:xfrm>
          <a:prstGeom prst="ellipse">
            <a:avLst/>
          </a:prstGeom>
          <a:solidFill>
            <a:srgbClr val="009FE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FFFF00"/>
              </a:highlight>
              <a:latin typeface="Roboto Light" panose="02000000000000000000" pitchFamily="2" charset="0"/>
              <a:ea typeface="Roboto Light" panose="02000000000000000000" pitchFamily="2" charset="0"/>
            </a:endParaRPr>
          </a:p>
        </p:txBody>
      </p:sp>
      <p:sp>
        <p:nvSpPr>
          <p:cNvPr id="14" name="Titel 1">
            <a:extLst>
              <a:ext uri="{FF2B5EF4-FFF2-40B4-BE49-F238E27FC236}">
                <a16:creationId xmlns:a16="http://schemas.microsoft.com/office/drawing/2014/main" id="{49CF0560-3CE3-419E-BADF-2EB974A6815E}"/>
              </a:ext>
            </a:extLst>
          </p:cNvPr>
          <p:cNvSpPr txBox="1">
            <a:spLocks/>
          </p:cNvSpPr>
          <p:nvPr/>
        </p:nvSpPr>
        <p:spPr>
          <a:xfrm>
            <a:off x="3378993" y="2361178"/>
            <a:ext cx="9144000" cy="2387598"/>
          </a:xfrm>
          <a:prstGeom prst="rect">
            <a:avLst/>
          </a:prstGeom>
        </p:spPr>
        <p:txBody>
          <a:bodyPr lIns="0" tIns="0" rIns="0" bIns="0" anchor="t"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de-DE" sz="5800" dirty="0">
                <a:latin typeface="Roboto Slab" pitchFamily="2" charset="0"/>
                <a:ea typeface="Roboto Slab" pitchFamily="2" charset="0"/>
              </a:rPr>
              <a:t>Basismodul Kapitel 1:</a:t>
            </a:r>
            <a:br>
              <a:rPr lang="de-DE" sz="5800" dirty="0">
                <a:latin typeface="Roboto Slab" pitchFamily="2" charset="0"/>
                <a:ea typeface="Roboto Slab" pitchFamily="2" charset="0"/>
              </a:rPr>
            </a:br>
            <a:r>
              <a:rPr lang="de-DE" dirty="0">
                <a:latin typeface="Roboto Slab" pitchFamily="2" charset="0"/>
                <a:ea typeface="Roboto Slab" pitchFamily="2" charset="0"/>
              </a:rPr>
              <a:t>Diversity</a:t>
            </a:r>
            <a:endParaRPr lang="de-DE" sz="5800" dirty="0">
              <a:latin typeface="Roboto Slab" pitchFamily="2" charset="0"/>
              <a:ea typeface="Roboto Slab" pitchFamily="2" charset="0"/>
            </a:endParaRPr>
          </a:p>
        </p:txBody>
      </p:sp>
      <p:sp>
        <p:nvSpPr>
          <p:cNvPr id="15" name="Textfeld 14">
            <a:extLst>
              <a:ext uri="{FF2B5EF4-FFF2-40B4-BE49-F238E27FC236}">
                <a16:creationId xmlns:a16="http://schemas.microsoft.com/office/drawing/2014/main" id="{18D799C4-4D4B-4C02-BF19-53326C5A7215}"/>
              </a:ext>
            </a:extLst>
          </p:cNvPr>
          <p:cNvSpPr txBox="1"/>
          <p:nvPr/>
        </p:nvSpPr>
        <p:spPr>
          <a:xfrm>
            <a:off x="158646" y="5790244"/>
            <a:ext cx="970244" cy="215444"/>
          </a:xfrm>
          <a:prstGeom prst="rect">
            <a:avLst/>
          </a:prstGeom>
          <a:noFill/>
        </p:spPr>
        <p:txBody>
          <a:bodyPr wrap="square" rtlCol="0">
            <a:spAutoFit/>
          </a:bodyPr>
          <a:lstStyle/>
          <a:p>
            <a:r>
              <a:rPr lang="de-DE" sz="800" dirty="0">
                <a:solidFill>
                  <a:schemeClr val="bg2">
                    <a:lumMod val="50000"/>
                  </a:schemeClr>
                </a:solidFill>
                <a:latin typeface="Roboto Light" panose="02000000000000000000" pitchFamily="2" charset="0"/>
                <a:ea typeface="Roboto Light" panose="02000000000000000000" pitchFamily="2" charset="0"/>
              </a:rPr>
              <a:t>erstellt durch das</a:t>
            </a:r>
          </a:p>
        </p:txBody>
      </p:sp>
      <p:pic>
        <p:nvPicPr>
          <p:cNvPr id="16" name="Grafik 15">
            <a:extLst>
              <a:ext uri="{FF2B5EF4-FFF2-40B4-BE49-F238E27FC236}">
                <a16:creationId xmlns:a16="http://schemas.microsoft.com/office/drawing/2014/main" id="{D09D0137-1262-4938-8E9A-0F3A452A35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979" y="6005688"/>
            <a:ext cx="1320596" cy="60441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medien 2" title="Basismodul Kapitel 1: Diversity">
            <a:hlinkClick r:id="" action="ppaction://media"/>
            <a:extLst>
              <a:ext uri="{FF2B5EF4-FFF2-40B4-BE49-F238E27FC236}">
                <a16:creationId xmlns:a16="http://schemas.microsoft.com/office/drawing/2014/main" id="{9A7C689E-D976-1D95-B02C-8E7DA013508D}"/>
              </a:ext>
            </a:extLst>
          </p:cNvPr>
          <p:cNvPicPr>
            <a:picLocks noRot="1" noChangeAspect="1"/>
          </p:cNvPicPr>
          <p:nvPr>
            <a:videoFile r:link="rId1"/>
          </p:nvPr>
        </p:nvPicPr>
        <p:blipFill>
          <a:blip r:embed="rId4"/>
          <a:stretch>
            <a:fillRect/>
          </a:stretch>
        </p:blipFill>
        <p:spPr>
          <a:xfrm>
            <a:off x="0" y="-30480"/>
            <a:ext cx="12192000" cy="6888480"/>
          </a:xfrm>
          <a:prstGeom prst="rect">
            <a:avLst/>
          </a:prstGeom>
        </p:spPr>
      </p:pic>
    </p:spTree>
    <p:extLst>
      <p:ext uri="{BB962C8B-B14F-4D97-AF65-F5344CB8AC3E}">
        <p14:creationId xmlns:p14="http://schemas.microsoft.com/office/powerpoint/2010/main" val="403866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llipse 12">
            <a:extLst>
              <a:ext uri="{FF2B5EF4-FFF2-40B4-BE49-F238E27FC236}">
                <a16:creationId xmlns:a16="http://schemas.microsoft.com/office/drawing/2014/main" id="{3492E5C7-80D8-4055-BF47-042F5C396254}"/>
              </a:ext>
            </a:extLst>
          </p:cNvPr>
          <p:cNvSpPr/>
          <p:nvPr/>
        </p:nvSpPr>
        <p:spPr>
          <a:xfrm rot="5400000">
            <a:off x="8310959" y="4031999"/>
            <a:ext cx="1504393" cy="3525528"/>
          </a:xfrm>
          <a:prstGeom prst="ellipse">
            <a:avLst/>
          </a:prstGeom>
          <a:solidFill>
            <a:srgbClr val="009FE3">
              <a:alpha val="10000"/>
            </a:srgbClr>
          </a:solidFill>
          <a:ln>
            <a:noFill/>
          </a:ln>
        </p:spPr>
        <p:style>
          <a:lnRef idx="2">
            <a:schemeClr val="accent1">
              <a:shade val="50000"/>
            </a:schemeClr>
          </a:lnRef>
          <a:fillRef idx="1">
            <a:schemeClr val="accent1"/>
          </a:fillRef>
          <a:effectRef idx="0">
            <a:schemeClr val="accent1"/>
          </a:effectRef>
          <a:fontRef idx="minor"/>
        </p:style>
      </p:sp>
      <p:sp>
        <p:nvSpPr>
          <p:cNvPr id="116" name="Ellipse 4"/>
          <p:cNvSpPr/>
          <p:nvPr/>
        </p:nvSpPr>
        <p:spPr>
          <a:xfrm rot="288000">
            <a:off x="-837000" y="1414440"/>
            <a:ext cx="8261280" cy="5313600"/>
          </a:xfrm>
          <a:prstGeom prst="ellipse">
            <a:avLst/>
          </a:prstGeom>
          <a:solidFill>
            <a:srgbClr val="009FE3">
              <a:alpha val="10000"/>
            </a:srgbClr>
          </a:solidFill>
          <a:ln>
            <a:noFill/>
          </a:ln>
        </p:spPr>
        <p:style>
          <a:lnRef idx="2">
            <a:schemeClr val="accent1">
              <a:shade val="50000"/>
            </a:schemeClr>
          </a:lnRef>
          <a:fillRef idx="1">
            <a:schemeClr val="accent1"/>
          </a:fillRef>
          <a:effectRef idx="0">
            <a:schemeClr val="accent1"/>
          </a:effectRef>
          <a:fontRef idx="minor"/>
        </p:style>
      </p:sp>
      <p:sp>
        <p:nvSpPr>
          <p:cNvPr id="117" name="Ellipse 12"/>
          <p:cNvSpPr/>
          <p:nvPr/>
        </p:nvSpPr>
        <p:spPr>
          <a:xfrm rot="1897800">
            <a:off x="-1886040" y="1554120"/>
            <a:ext cx="7741080" cy="7395120"/>
          </a:xfrm>
          <a:prstGeom prst="ellipse">
            <a:avLst/>
          </a:prstGeom>
          <a:solidFill>
            <a:srgbClr val="009FE3">
              <a:alpha val="10000"/>
            </a:srgbClr>
          </a:solidFill>
          <a:ln>
            <a:noFill/>
          </a:ln>
        </p:spPr>
        <p:style>
          <a:lnRef idx="2">
            <a:schemeClr val="accent1">
              <a:shade val="50000"/>
            </a:schemeClr>
          </a:lnRef>
          <a:fillRef idx="1">
            <a:schemeClr val="accent1"/>
          </a:fillRef>
          <a:effectRef idx="0">
            <a:schemeClr val="accent1"/>
          </a:effectRef>
          <a:fontRef idx="minor"/>
        </p:style>
      </p:sp>
      <p:sp>
        <p:nvSpPr>
          <p:cNvPr id="118" name="Titel 1"/>
          <p:cNvSpPr/>
          <p:nvPr/>
        </p:nvSpPr>
        <p:spPr>
          <a:xfrm>
            <a:off x="838080" y="365040"/>
            <a:ext cx="10514880" cy="13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tabLst>
                <a:tab pos="0" algn="l"/>
              </a:tabLst>
            </a:pPr>
            <a:r>
              <a:rPr lang="de-DE" sz="4000" b="0" strike="noStrike" spc="-1">
                <a:solidFill>
                  <a:srgbClr val="000000"/>
                </a:solidFill>
                <a:latin typeface="Roboto Slab"/>
                <a:ea typeface="Roboto Slab"/>
              </a:rPr>
              <a:t>Reflexion</a:t>
            </a:r>
            <a:endParaRPr lang="de-DE" sz="4000" b="0" strike="noStrike" spc="-1">
              <a:latin typeface="Arial"/>
            </a:endParaRPr>
          </a:p>
        </p:txBody>
      </p:sp>
      <p:sp>
        <p:nvSpPr>
          <p:cNvPr id="119" name="Inhaltsplatzhalter 3"/>
          <p:cNvSpPr/>
          <p:nvPr/>
        </p:nvSpPr>
        <p:spPr>
          <a:xfrm>
            <a:off x="702360" y="1825560"/>
            <a:ext cx="4525248" cy="4350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228600" indent="-227880">
              <a:lnSpc>
                <a:spcPct val="90000"/>
              </a:lnSpc>
              <a:spcBef>
                <a:spcPts val="1001"/>
              </a:spcBef>
              <a:buClr>
                <a:srgbClr val="009FE3"/>
              </a:buClr>
              <a:buFont typeface="Arial"/>
              <a:buChar char="•"/>
            </a:pPr>
            <a:r>
              <a:rPr lang="de-DE" sz="2800" b="0" strike="noStrike" spc="-1" dirty="0">
                <a:solidFill>
                  <a:srgbClr val="000000"/>
                </a:solidFill>
                <a:latin typeface="Roboto Light"/>
                <a:ea typeface="Roboto Light"/>
              </a:rPr>
              <a:t>Was war neu für mich? </a:t>
            </a:r>
            <a:endParaRPr lang="de-DE" sz="2800" b="0" strike="noStrike" spc="-1" dirty="0">
              <a:latin typeface="Arial"/>
            </a:endParaRPr>
          </a:p>
          <a:p>
            <a:pPr marL="228600" indent="-227880">
              <a:lnSpc>
                <a:spcPct val="90000"/>
              </a:lnSpc>
              <a:spcBef>
                <a:spcPts val="1001"/>
              </a:spcBef>
              <a:buClr>
                <a:srgbClr val="009FE3"/>
              </a:buClr>
              <a:buFont typeface="Arial"/>
              <a:buChar char="•"/>
            </a:pPr>
            <a:r>
              <a:rPr lang="de-DE" sz="2800" b="0" strike="noStrike" spc="-1" dirty="0">
                <a:solidFill>
                  <a:srgbClr val="000000"/>
                </a:solidFill>
                <a:latin typeface="Roboto Light"/>
                <a:ea typeface="Roboto Light"/>
              </a:rPr>
              <a:t>Was hat mich überrascht? </a:t>
            </a:r>
            <a:endParaRPr lang="de-DE" sz="2800" b="0" strike="noStrike" spc="-1" dirty="0">
              <a:latin typeface="Arial"/>
            </a:endParaRPr>
          </a:p>
          <a:p>
            <a:pPr marL="228600" indent="-227880">
              <a:lnSpc>
                <a:spcPct val="90000"/>
              </a:lnSpc>
              <a:spcBef>
                <a:spcPts val="1001"/>
              </a:spcBef>
              <a:buClr>
                <a:srgbClr val="009FE3"/>
              </a:buClr>
              <a:buFont typeface="Arial"/>
              <a:buChar char="•"/>
            </a:pPr>
            <a:r>
              <a:rPr lang="de-DE" sz="2800" b="0" strike="noStrike" spc="-1" dirty="0">
                <a:solidFill>
                  <a:srgbClr val="000000"/>
                </a:solidFill>
                <a:latin typeface="Roboto Light"/>
                <a:ea typeface="Roboto Light"/>
              </a:rPr>
              <a:t>Welche Gedanken sind mir im Kopf geblieben?</a:t>
            </a:r>
            <a:endParaRPr lang="de-DE" sz="2800" b="0" strike="noStrike" spc="-1" dirty="0">
              <a:latin typeface="Arial"/>
            </a:endParaRPr>
          </a:p>
        </p:txBody>
      </p:sp>
      <p:sp>
        <p:nvSpPr>
          <p:cNvPr id="120" name="Titel 1"/>
          <p:cNvSpPr/>
          <p:nvPr/>
        </p:nvSpPr>
        <p:spPr>
          <a:xfrm>
            <a:off x="72360" y="290880"/>
            <a:ext cx="4087440" cy="250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tabLst>
                <a:tab pos="0" algn="l"/>
              </a:tabLst>
            </a:pPr>
            <a:r>
              <a:rPr lang="de-DE" sz="1100" b="0" strike="noStrike" spc="-1">
                <a:solidFill>
                  <a:srgbClr val="009FE3"/>
                </a:solidFill>
                <a:latin typeface="Roboto Slab"/>
                <a:ea typeface="Roboto Slab"/>
              </a:rPr>
              <a:t>Basismodul | Kapitel 1: Diversity</a:t>
            </a:r>
            <a:endParaRPr lang="de-DE" sz="1100" b="0" strike="noStrike" spc="-1">
              <a:latin typeface="Arial"/>
            </a:endParaRPr>
          </a:p>
        </p:txBody>
      </p:sp>
      <p:pic>
        <p:nvPicPr>
          <p:cNvPr id="121" name="Grafik 18"/>
          <p:cNvPicPr/>
          <p:nvPr/>
        </p:nvPicPr>
        <p:blipFill>
          <a:blip r:embed="rId3"/>
          <a:stretch/>
        </p:blipFill>
        <p:spPr>
          <a:xfrm>
            <a:off x="11140200" y="6365520"/>
            <a:ext cx="740880" cy="338760"/>
          </a:xfrm>
          <a:prstGeom prst="rect">
            <a:avLst/>
          </a:prstGeom>
          <a:ln w="0">
            <a:noFill/>
          </a:ln>
        </p:spPr>
      </p:pic>
      <p:sp>
        <p:nvSpPr>
          <p:cNvPr id="122" name="Titel 1"/>
          <p:cNvSpPr/>
          <p:nvPr/>
        </p:nvSpPr>
        <p:spPr>
          <a:xfrm>
            <a:off x="72360" y="6453360"/>
            <a:ext cx="978480" cy="250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tabLst>
                <a:tab pos="0" algn="l"/>
              </a:tabLst>
            </a:pPr>
            <a:r>
              <a:rPr lang="de-DE" sz="1100" b="0" strike="noStrike" spc="-1" dirty="0">
                <a:solidFill>
                  <a:srgbClr val="009FE3"/>
                </a:solidFill>
                <a:latin typeface="Roboto Slab"/>
                <a:ea typeface="Roboto Slab"/>
              </a:rPr>
              <a:t>Seite </a:t>
            </a:r>
            <a:r>
              <a:rPr lang="de-DE" sz="1100" spc="-1" dirty="0">
                <a:solidFill>
                  <a:srgbClr val="009FE3"/>
                </a:solidFill>
                <a:latin typeface="Roboto Slab"/>
                <a:ea typeface="Roboto Slab"/>
              </a:rPr>
              <a:t>5</a:t>
            </a:r>
            <a:r>
              <a:rPr lang="de-DE" sz="1100" b="0" strike="noStrike" spc="-1" dirty="0">
                <a:solidFill>
                  <a:srgbClr val="009FE3"/>
                </a:solidFill>
                <a:latin typeface="Roboto Slab"/>
                <a:ea typeface="Roboto Slab"/>
              </a:rPr>
              <a:t>/26</a:t>
            </a:r>
            <a:endParaRPr lang="de-DE" sz="1100" b="0" strike="noStrike" spc="-1" dirty="0">
              <a:latin typeface="Arial"/>
            </a:endParaRPr>
          </a:p>
        </p:txBody>
      </p:sp>
      <p:sp>
        <p:nvSpPr>
          <p:cNvPr id="123" name="Textfeld 2"/>
          <p:cNvSpPr/>
          <p:nvPr/>
        </p:nvSpPr>
        <p:spPr>
          <a:xfrm>
            <a:off x="10925640" y="6183000"/>
            <a:ext cx="105516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900" b="0" strike="noStrike" spc="-1">
                <a:solidFill>
                  <a:srgbClr val="767171"/>
                </a:solidFill>
                <a:latin typeface="Roboto Light"/>
                <a:ea typeface="Roboto Light"/>
              </a:rPr>
              <a:t>erstellt durch das</a:t>
            </a:r>
            <a:endParaRPr lang="de-DE" sz="900" b="0" strike="noStrike" spc="-1">
              <a:latin typeface="Arial"/>
            </a:endParaRPr>
          </a:p>
        </p:txBody>
      </p:sp>
      <p:sp>
        <p:nvSpPr>
          <p:cNvPr id="124" name="Rechteck 15"/>
          <p:cNvSpPr/>
          <p:nvPr/>
        </p:nvSpPr>
        <p:spPr>
          <a:xfrm>
            <a:off x="0" y="150840"/>
            <a:ext cx="2399760" cy="45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p:style>
      </p:sp>
      <p:sp>
        <p:nvSpPr>
          <p:cNvPr id="125" name="Rechteck 16"/>
          <p:cNvSpPr/>
          <p:nvPr/>
        </p:nvSpPr>
        <p:spPr>
          <a:xfrm>
            <a:off x="0" y="6334560"/>
            <a:ext cx="882000" cy="45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p:style>
      </p:sp>
      <p:pic>
        <p:nvPicPr>
          <p:cNvPr id="18" name="Grafik 17">
            <a:extLst>
              <a:ext uri="{FF2B5EF4-FFF2-40B4-BE49-F238E27FC236}">
                <a16:creationId xmlns:a16="http://schemas.microsoft.com/office/drawing/2014/main" id="{C0A8E476-787E-4489-8021-9FE9186631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54034" y="1172565"/>
            <a:ext cx="2573613" cy="4749538"/>
          </a:xfrm>
          <a:prstGeom prst="rect">
            <a:avLst/>
          </a:prstGeom>
        </p:spPr>
      </p:pic>
      <p:pic>
        <p:nvPicPr>
          <p:cNvPr id="19" name="Grafik 18">
            <a:extLst>
              <a:ext uri="{FF2B5EF4-FFF2-40B4-BE49-F238E27FC236}">
                <a16:creationId xmlns:a16="http://schemas.microsoft.com/office/drawing/2014/main" id="{A10C58E9-961E-43C7-A23C-4CBA09447B5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19682" y="1623173"/>
            <a:ext cx="1350162" cy="433020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Ellipse 4"/>
          <p:cNvSpPr/>
          <p:nvPr/>
        </p:nvSpPr>
        <p:spPr>
          <a:xfrm rot="288000">
            <a:off x="-837000" y="1414440"/>
            <a:ext cx="8261280" cy="5313600"/>
          </a:xfrm>
          <a:prstGeom prst="ellipse">
            <a:avLst/>
          </a:prstGeom>
          <a:solidFill>
            <a:srgbClr val="009FE3">
              <a:alpha val="10000"/>
            </a:srgbClr>
          </a:solidFill>
          <a:ln>
            <a:noFill/>
          </a:ln>
        </p:spPr>
        <p:style>
          <a:lnRef idx="2">
            <a:schemeClr val="accent1">
              <a:shade val="50000"/>
            </a:schemeClr>
          </a:lnRef>
          <a:fillRef idx="1">
            <a:schemeClr val="accent1"/>
          </a:fillRef>
          <a:effectRef idx="0">
            <a:schemeClr val="accent1"/>
          </a:effectRef>
          <a:fontRef idx="minor"/>
        </p:style>
      </p:sp>
      <p:sp>
        <p:nvSpPr>
          <p:cNvPr id="127" name="Ellipse 12"/>
          <p:cNvSpPr/>
          <p:nvPr/>
        </p:nvSpPr>
        <p:spPr>
          <a:xfrm rot="1897800">
            <a:off x="-1886040" y="1554120"/>
            <a:ext cx="7741080" cy="7395120"/>
          </a:xfrm>
          <a:prstGeom prst="ellipse">
            <a:avLst/>
          </a:prstGeom>
          <a:solidFill>
            <a:srgbClr val="009FE3">
              <a:alpha val="10000"/>
            </a:srgbClr>
          </a:solidFill>
          <a:ln>
            <a:noFill/>
          </a:ln>
        </p:spPr>
        <p:style>
          <a:lnRef idx="2">
            <a:schemeClr val="accent1">
              <a:shade val="50000"/>
            </a:schemeClr>
          </a:lnRef>
          <a:fillRef idx="1">
            <a:schemeClr val="accent1"/>
          </a:fillRef>
          <a:effectRef idx="0">
            <a:schemeClr val="accent1"/>
          </a:effectRef>
          <a:fontRef idx="minor"/>
        </p:style>
      </p:sp>
      <p:sp>
        <p:nvSpPr>
          <p:cNvPr id="128" name="Titel 1"/>
          <p:cNvSpPr/>
          <p:nvPr/>
        </p:nvSpPr>
        <p:spPr>
          <a:xfrm>
            <a:off x="838080" y="365040"/>
            <a:ext cx="10514880" cy="13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tabLst>
                <a:tab pos="0" algn="l"/>
              </a:tabLst>
            </a:pPr>
            <a:r>
              <a:rPr lang="de-DE" sz="4000" b="0" strike="noStrike" spc="-1" dirty="0">
                <a:solidFill>
                  <a:srgbClr val="000000"/>
                </a:solidFill>
                <a:latin typeface="Roboto Slab"/>
                <a:ea typeface="Roboto Slab"/>
              </a:rPr>
              <a:t>Interaktive Einheit: „Ein Schritt nach vorn“</a:t>
            </a:r>
            <a:endParaRPr lang="de-DE" sz="4000" b="0" strike="noStrike" spc="-1" dirty="0">
              <a:latin typeface="Arial"/>
            </a:endParaRPr>
          </a:p>
        </p:txBody>
      </p:sp>
      <p:sp>
        <p:nvSpPr>
          <p:cNvPr id="129" name="Inhaltsplatzhalter 3"/>
          <p:cNvSpPr/>
          <p:nvPr/>
        </p:nvSpPr>
        <p:spPr>
          <a:xfrm>
            <a:off x="702360" y="1825560"/>
            <a:ext cx="5392800" cy="4350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228600" indent="-227880">
              <a:lnSpc>
                <a:spcPct val="90000"/>
              </a:lnSpc>
              <a:spcBef>
                <a:spcPts val="1001"/>
              </a:spcBef>
              <a:buClr>
                <a:srgbClr val="009FE3"/>
              </a:buClr>
              <a:buFont typeface="Arial"/>
              <a:buChar char="•"/>
            </a:pPr>
            <a:r>
              <a:rPr lang="de-DE" sz="2800" b="0" strike="noStrike" spc="-1" dirty="0">
                <a:solidFill>
                  <a:srgbClr val="000000"/>
                </a:solidFill>
                <a:latin typeface="Roboto Light"/>
                <a:ea typeface="Roboto Light"/>
              </a:rPr>
              <a:t>Arbeitsblatt 1</a:t>
            </a:r>
            <a:endParaRPr lang="de-DE" sz="2800" b="0" strike="noStrike" spc="-1" dirty="0">
              <a:latin typeface="Arial"/>
            </a:endParaRPr>
          </a:p>
        </p:txBody>
      </p:sp>
      <p:sp>
        <p:nvSpPr>
          <p:cNvPr id="130" name="Titel 1"/>
          <p:cNvSpPr/>
          <p:nvPr/>
        </p:nvSpPr>
        <p:spPr>
          <a:xfrm>
            <a:off x="72360" y="290880"/>
            <a:ext cx="4087440" cy="250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tabLst>
                <a:tab pos="0" algn="l"/>
              </a:tabLst>
            </a:pPr>
            <a:r>
              <a:rPr lang="de-DE" sz="1100" b="0" strike="noStrike" spc="-1">
                <a:solidFill>
                  <a:srgbClr val="009FE3"/>
                </a:solidFill>
                <a:latin typeface="Roboto Slab"/>
                <a:ea typeface="Roboto Slab"/>
              </a:rPr>
              <a:t>Basismodul | Kapitel 1: Diversity</a:t>
            </a:r>
            <a:endParaRPr lang="de-DE" sz="1100" b="0" strike="noStrike" spc="-1">
              <a:latin typeface="Arial"/>
            </a:endParaRPr>
          </a:p>
        </p:txBody>
      </p:sp>
      <p:pic>
        <p:nvPicPr>
          <p:cNvPr id="131" name="Grafik 18"/>
          <p:cNvPicPr/>
          <p:nvPr/>
        </p:nvPicPr>
        <p:blipFill>
          <a:blip r:embed="rId3"/>
          <a:stretch/>
        </p:blipFill>
        <p:spPr>
          <a:xfrm>
            <a:off x="11140200" y="6365520"/>
            <a:ext cx="740880" cy="338760"/>
          </a:xfrm>
          <a:prstGeom prst="rect">
            <a:avLst/>
          </a:prstGeom>
          <a:ln w="0">
            <a:noFill/>
          </a:ln>
        </p:spPr>
      </p:pic>
      <p:sp>
        <p:nvSpPr>
          <p:cNvPr id="132" name="Titel 1"/>
          <p:cNvSpPr/>
          <p:nvPr/>
        </p:nvSpPr>
        <p:spPr>
          <a:xfrm>
            <a:off x="72360" y="6453360"/>
            <a:ext cx="978480" cy="250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tabLst>
                <a:tab pos="0" algn="l"/>
              </a:tabLst>
            </a:pPr>
            <a:r>
              <a:rPr lang="de-DE" sz="1100" b="0" strike="noStrike" spc="-1" dirty="0">
                <a:solidFill>
                  <a:srgbClr val="009FE3"/>
                </a:solidFill>
                <a:latin typeface="Roboto Slab"/>
                <a:ea typeface="Roboto Slab"/>
              </a:rPr>
              <a:t>Seite 6/26</a:t>
            </a:r>
            <a:endParaRPr lang="de-DE" sz="1100" b="0" strike="noStrike" spc="-1" dirty="0">
              <a:latin typeface="Arial"/>
            </a:endParaRPr>
          </a:p>
        </p:txBody>
      </p:sp>
      <p:sp>
        <p:nvSpPr>
          <p:cNvPr id="133" name="Textfeld 2"/>
          <p:cNvSpPr/>
          <p:nvPr/>
        </p:nvSpPr>
        <p:spPr>
          <a:xfrm>
            <a:off x="10925640" y="6183000"/>
            <a:ext cx="105516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900" b="0" strike="noStrike" spc="-1">
                <a:solidFill>
                  <a:srgbClr val="767171"/>
                </a:solidFill>
                <a:latin typeface="Roboto Light"/>
                <a:ea typeface="Roboto Light"/>
              </a:rPr>
              <a:t>erstellt durch das</a:t>
            </a:r>
            <a:endParaRPr lang="de-DE" sz="900" b="0" strike="noStrike" spc="-1">
              <a:latin typeface="Arial"/>
            </a:endParaRPr>
          </a:p>
        </p:txBody>
      </p:sp>
      <p:sp>
        <p:nvSpPr>
          <p:cNvPr id="134" name="Rechteck 15"/>
          <p:cNvSpPr/>
          <p:nvPr/>
        </p:nvSpPr>
        <p:spPr>
          <a:xfrm>
            <a:off x="0" y="150840"/>
            <a:ext cx="2399760" cy="45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p:style>
      </p:sp>
      <p:sp>
        <p:nvSpPr>
          <p:cNvPr id="135" name="Rechteck 16"/>
          <p:cNvSpPr/>
          <p:nvPr/>
        </p:nvSpPr>
        <p:spPr>
          <a:xfrm>
            <a:off x="0" y="6334560"/>
            <a:ext cx="882000" cy="45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p:style>
      </p:sp>
      <p:graphicFrame>
        <p:nvGraphicFramePr>
          <p:cNvPr id="14" name="Objekt 13">
            <a:extLst>
              <a:ext uri="{FF2B5EF4-FFF2-40B4-BE49-F238E27FC236}">
                <a16:creationId xmlns:a16="http://schemas.microsoft.com/office/drawing/2014/main" id="{ECCA2104-9AD4-42D9-A202-A9C4EEEA40DF}"/>
              </a:ext>
            </a:extLst>
          </p:cNvPr>
          <p:cNvGraphicFramePr>
            <a:graphicFrameLocks noChangeAspect="1"/>
          </p:cNvGraphicFramePr>
          <p:nvPr>
            <p:extLst>
              <p:ext uri="{D42A27DB-BD31-4B8C-83A1-F6EECF244321}">
                <p14:modId xmlns:p14="http://schemas.microsoft.com/office/powerpoint/2010/main" val="1923730152"/>
              </p:ext>
            </p:extLst>
          </p:nvPr>
        </p:nvGraphicFramePr>
        <p:xfrm>
          <a:off x="993719" y="2902630"/>
          <a:ext cx="2134794" cy="3021003"/>
        </p:xfrm>
        <a:graphic>
          <a:graphicData uri="http://schemas.openxmlformats.org/presentationml/2006/ole">
            <mc:AlternateContent xmlns:mc="http://schemas.openxmlformats.org/markup-compatibility/2006">
              <mc:Choice xmlns:v="urn:schemas-microsoft-com:vml" Requires="v">
                <p:oleObj name="Acrobat Document" r:id="rId4" imgW="3778123" imgH="5346448" progId="Acrobat.Document.DC">
                  <p:embed/>
                </p:oleObj>
              </mc:Choice>
              <mc:Fallback>
                <p:oleObj name="Acrobat Document" r:id="rId4" imgW="3778123" imgH="5346448" progId="Acrobat.Document.DC">
                  <p:embed/>
                  <p:pic>
                    <p:nvPicPr>
                      <p:cNvPr id="2" name="Objekt 1">
                        <a:extLst>
                          <a:ext uri="{FF2B5EF4-FFF2-40B4-BE49-F238E27FC236}">
                            <a16:creationId xmlns:a16="http://schemas.microsoft.com/office/drawing/2014/main" id="{380690F9-E146-414F-9300-2947F8F26232}"/>
                          </a:ext>
                        </a:extLst>
                      </p:cNvPr>
                      <p:cNvPicPr/>
                      <p:nvPr/>
                    </p:nvPicPr>
                    <p:blipFill>
                      <a:blip r:embed="rId5"/>
                      <a:stretch>
                        <a:fillRect/>
                      </a:stretch>
                    </p:blipFill>
                    <p:spPr>
                      <a:xfrm>
                        <a:off x="993719" y="2902630"/>
                        <a:ext cx="2134794" cy="3021003"/>
                      </a:xfrm>
                      <a:prstGeom prst="rect">
                        <a:avLst/>
                      </a:prstGeom>
                    </p:spPr>
                  </p:pic>
                </p:oleObj>
              </mc:Fallback>
            </mc:AlternateContent>
          </a:graphicData>
        </a:graphic>
      </p:graphicFrame>
      <p:pic>
        <p:nvPicPr>
          <p:cNvPr id="4" name="Grafik 3">
            <a:extLst>
              <a:ext uri="{FF2B5EF4-FFF2-40B4-BE49-F238E27FC236}">
                <a16:creationId xmlns:a16="http://schemas.microsoft.com/office/drawing/2014/main" id="{C83DC8C7-0E98-43D8-88F0-9BEE34C42AC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24626" y="2124107"/>
            <a:ext cx="6096459" cy="379952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llipse 4">
            <a:extLst>
              <a:ext uri="{FF2B5EF4-FFF2-40B4-BE49-F238E27FC236}">
                <a16:creationId xmlns:a16="http://schemas.microsoft.com/office/drawing/2014/main" id="{034E5B56-57F5-41AF-92ED-D27777623F50}"/>
              </a:ext>
            </a:extLst>
          </p:cNvPr>
          <p:cNvSpPr/>
          <p:nvPr/>
        </p:nvSpPr>
        <p:spPr>
          <a:xfrm rot="288000">
            <a:off x="-837000" y="1414440"/>
            <a:ext cx="8261280" cy="5313600"/>
          </a:xfrm>
          <a:prstGeom prst="ellipse">
            <a:avLst/>
          </a:prstGeom>
          <a:solidFill>
            <a:srgbClr val="009FE3">
              <a:alpha val="10000"/>
            </a:srgbClr>
          </a:solidFill>
          <a:ln>
            <a:noFill/>
          </a:ln>
        </p:spPr>
        <p:style>
          <a:lnRef idx="2">
            <a:schemeClr val="accent1">
              <a:shade val="50000"/>
            </a:schemeClr>
          </a:lnRef>
          <a:fillRef idx="1">
            <a:schemeClr val="accent1"/>
          </a:fillRef>
          <a:effectRef idx="0">
            <a:schemeClr val="accent1"/>
          </a:effectRef>
          <a:fontRef idx="minor"/>
        </p:style>
      </p:sp>
      <p:pic>
        <p:nvPicPr>
          <p:cNvPr id="2" name="Grafik 1" descr="Ein Bild, das Text, Outdoorobjekt enthält.&#10;&#10;Automatisch generierte Beschreibung">
            <a:extLst>
              <a:ext uri="{FF2B5EF4-FFF2-40B4-BE49-F238E27FC236}">
                <a16:creationId xmlns:a16="http://schemas.microsoft.com/office/drawing/2014/main" id="{E717B750-2CEF-4A7A-A765-2B42E52735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798" y="150840"/>
            <a:ext cx="10588682" cy="6858000"/>
          </a:xfrm>
          <a:prstGeom prst="rect">
            <a:avLst/>
          </a:prstGeom>
        </p:spPr>
      </p:pic>
      <p:sp>
        <p:nvSpPr>
          <p:cNvPr id="3" name="Ellipse 12">
            <a:extLst>
              <a:ext uri="{FF2B5EF4-FFF2-40B4-BE49-F238E27FC236}">
                <a16:creationId xmlns:a16="http://schemas.microsoft.com/office/drawing/2014/main" id="{EBE41068-4FE2-4AAB-8334-0DC8DA982606}"/>
              </a:ext>
            </a:extLst>
          </p:cNvPr>
          <p:cNvSpPr/>
          <p:nvPr/>
        </p:nvSpPr>
        <p:spPr>
          <a:xfrm rot="1897800">
            <a:off x="-1886040" y="1554120"/>
            <a:ext cx="7741080" cy="7395120"/>
          </a:xfrm>
          <a:prstGeom prst="ellipse">
            <a:avLst/>
          </a:prstGeom>
          <a:solidFill>
            <a:srgbClr val="009FE3">
              <a:alpha val="10000"/>
            </a:srgbClr>
          </a:solidFill>
          <a:ln>
            <a:noFill/>
          </a:ln>
        </p:spPr>
        <p:style>
          <a:lnRef idx="2">
            <a:schemeClr val="accent1">
              <a:shade val="50000"/>
            </a:schemeClr>
          </a:lnRef>
          <a:fillRef idx="1">
            <a:schemeClr val="accent1"/>
          </a:fillRef>
          <a:effectRef idx="0">
            <a:schemeClr val="accent1"/>
          </a:effectRef>
          <a:fontRef idx="minor"/>
        </p:style>
      </p:sp>
      <p:sp>
        <p:nvSpPr>
          <p:cNvPr id="4" name="Titel 1">
            <a:extLst>
              <a:ext uri="{FF2B5EF4-FFF2-40B4-BE49-F238E27FC236}">
                <a16:creationId xmlns:a16="http://schemas.microsoft.com/office/drawing/2014/main" id="{06B3CE93-1498-40A2-B96A-B175C43EB099}"/>
              </a:ext>
            </a:extLst>
          </p:cNvPr>
          <p:cNvSpPr/>
          <p:nvPr/>
        </p:nvSpPr>
        <p:spPr>
          <a:xfrm>
            <a:off x="838080" y="365040"/>
            <a:ext cx="10514880" cy="1649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fontScale="94000"/>
          </a:bodyPr>
          <a:lstStyle/>
          <a:p>
            <a:pPr>
              <a:lnSpc>
                <a:spcPct val="90000"/>
              </a:lnSpc>
              <a:tabLst>
                <a:tab pos="0" algn="l"/>
              </a:tabLst>
            </a:pPr>
            <a:r>
              <a:rPr lang="de-DE" sz="4000" b="0" strike="noStrike" spc="-1">
                <a:solidFill>
                  <a:srgbClr val="000000"/>
                </a:solidFill>
                <a:latin typeface="Roboto Slab"/>
                <a:ea typeface="Roboto Slab"/>
              </a:rPr>
              <a:t>Reflexionseinheit: „Innerer Kreis – Zugang zu Handlungs- &amp; Gestaltungsmöglichkeiten“</a:t>
            </a:r>
            <a:endParaRPr lang="de-DE" sz="4000" b="0" strike="noStrike" spc="-1">
              <a:latin typeface="Arial"/>
            </a:endParaRPr>
          </a:p>
        </p:txBody>
      </p:sp>
      <p:sp>
        <p:nvSpPr>
          <p:cNvPr id="5" name="Inhaltsplatzhalter 3">
            <a:extLst>
              <a:ext uri="{FF2B5EF4-FFF2-40B4-BE49-F238E27FC236}">
                <a16:creationId xmlns:a16="http://schemas.microsoft.com/office/drawing/2014/main" id="{D054D7B9-9E02-4F7E-B7A0-B08F12041D8C}"/>
              </a:ext>
            </a:extLst>
          </p:cNvPr>
          <p:cNvSpPr/>
          <p:nvPr/>
        </p:nvSpPr>
        <p:spPr>
          <a:xfrm>
            <a:off x="702360" y="2327368"/>
            <a:ext cx="5392800" cy="384879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228600" indent="-227880">
              <a:lnSpc>
                <a:spcPct val="90000"/>
              </a:lnSpc>
              <a:spcBef>
                <a:spcPts val="1001"/>
              </a:spcBef>
              <a:buClr>
                <a:srgbClr val="009FE3"/>
              </a:buClr>
              <a:buFont typeface="Arial"/>
              <a:buChar char="•"/>
            </a:pPr>
            <a:r>
              <a:rPr lang="de-DE" sz="2800" b="0" strike="noStrike" spc="-1" dirty="0">
                <a:solidFill>
                  <a:srgbClr val="000000"/>
                </a:solidFill>
                <a:latin typeface="Roboto Light"/>
                <a:ea typeface="Roboto Light"/>
              </a:rPr>
              <a:t>Arbeitsblatt 2</a:t>
            </a:r>
            <a:endParaRPr lang="de-DE" sz="2800" b="0" strike="noStrike" spc="-1" dirty="0">
              <a:latin typeface="Arial"/>
            </a:endParaRPr>
          </a:p>
        </p:txBody>
      </p:sp>
      <p:sp>
        <p:nvSpPr>
          <p:cNvPr id="6" name="Titel 1">
            <a:extLst>
              <a:ext uri="{FF2B5EF4-FFF2-40B4-BE49-F238E27FC236}">
                <a16:creationId xmlns:a16="http://schemas.microsoft.com/office/drawing/2014/main" id="{3285CC31-EA60-4464-83BE-A3D14D59BDF5}"/>
              </a:ext>
            </a:extLst>
          </p:cNvPr>
          <p:cNvSpPr/>
          <p:nvPr/>
        </p:nvSpPr>
        <p:spPr>
          <a:xfrm>
            <a:off x="72360" y="290880"/>
            <a:ext cx="4087440" cy="250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tabLst>
                <a:tab pos="0" algn="l"/>
              </a:tabLst>
            </a:pPr>
            <a:r>
              <a:rPr lang="de-DE" sz="1100" b="0" strike="noStrike" spc="-1">
                <a:solidFill>
                  <a:srgbClr val="009FE3"/>
                </a:solidFill>
                <a:latin typeface="Roboto Slab"/>
                <a:ea typeface="Roboto Slab"/>
              </a:rPr>
              <a:t>Basismodul | Kapitel 1: Diversity</a:t>
            </a:r>
            <a:endParaRPr lang="de-DE" sz="1100" b="0" strike="noStrike" spc="-1">
              <a:latin typeface="Arial"/>
            </a:endParaRPr>
          </a:p>
        </p:txBody>
      </p:sp>
      <p:pic>
        <p:nvPicPr>
          <p:cNvPr id="7" name="Grafik 18">
            <a:extLst>
              <a:ext uri="{FF2B5EF4-FFF2-40B4-BE49-F238E27FC236}">
                <a16:creationId xmlns:a16="http://schemas.microsoft.com/office/drawing/2014/main" id="{A3578BA6-0706-48C2-BA24-721A6F708BF3}"/>
              </a:ext>
            </a:extLst>
          </p:cNvPr>
          <p:cNvPicPr/>
          <p:nvPr/>
        </p:nvPicPr>
        <p:blipFill>
          <a:blip r:embed="rId3"/>
          <a:stretch/>
        </p:blipFill>
        <p:spPr>
          <a:xfrm>
            <a:off x="11140200" y="6365520"/>
            <a:ext cx="740880" cy="338760"/>
          </a:xfrm>
          <a:prstGeom prst="rect">
            <a:avLst/>
          </a:prstGeom>
          <a:ln w="0">
            <a:noFill/>
          </a:ln>
        </p:spPr>
      </p:pic>
      <p:sp>
        <p:nvSpPr>
          <p:cNvPr id="8" name="Titel 1">
            <a:extLst>
              <a:ext uri="{FF2B5EF4-FFF2-40B4-BE49-F238E27FC236}">
                <a16:creationId xmlns:a16="http://schemas.microsoft.com/office/drawing/2014/main" id="{40C99243-265D-4149-B7AF-1B320D4E5054}"/>
              </a:ext>
            </a:extLst>
          </p:cNvPr>
          <p:cNvSpPr/>
          <p:nvPr/>
        </p:nvSpPr>
        <p:spPr>
          <a:xfrm>
            <a:off x="72360" y="6453360"/>
            <a:ext cx="978480" cy="250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tabLst>
                <a:tab pos="0" algn="l"/>
              </a:tabLst>
            </a:pPr>
            <a:r>
              <a:rPr lang="de-DE" sz="1100" b="0" strike="noStrike" spc="-1" dirty="0">
                <a:solidFill>
                  <a:srgbClr val="009FE3"/>
                </a:solidFill>
                <a:latin typeface="Roboto Slab"/>
                <a:ea typeface="Roboto Slab"/>
              </a:rPr>
              <a:t>Seite 7/26</a:t>
            </a:r>
            <a:endParaRPr lang="de-DE" sz="1100" b="0" strike="noStrike" spc="-1" dirty="0">
              <a:latin typeface="Arial"/>
            </a:endParaRPr>
          </a:p>
        </p:txBody>
      </p:sp>
      <p:sp>
        <p:nvSpPr>
          <p:cNvPr id="9" name="Textfeld 2">
            <a:extLst>
              <a:ext uri="{FF2B5EF4-FFF2-40B4-BE49-F238E27FC236}">
                <a16:creationId xmlns:a16="http://schemas.microsoft.com/office/drawing/2014/main" id="{C6ED80E8-5F92-4EBD-AD81-288229FBF087}"/>
              </a:ext>
            </a:extLst>
          </p:cNvPr>
          <p:cNvSpPr/>
          <p:nvPr/>
        </p:nvSpPr>
        <p:spPr>
          <a:xfrm>
            <a:off x="10925640" y="6183000"/>
            <a:ext cx="105516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900" b="0" strike="noStrike" spc="-1">
                <a:solidFill>
                  <a:srgbClr val="767171"/>
                </a:solidFill>
                <a:latin typeface="Roboto Light"/>
                <a:ea typeface="Roboto Light"/>
              </a:rPr>
              <a:t>erstellt durch das</a:t>
            </a:r>
            <a:endParaRPr lang="de-DE" sz="900" b="0" strike="noStrike" spc="-1">
              <a:latin typeface="Arial"/>
            </a:endParaRPr>
          </a:p>
        </p:txBody>
      </p:sp>
      <p:sp>
        <p:nvSpPr>
          <p:cNvPr id="10" name="Rechteck 15">
            <a:extLst>
              <a:ext uri="{FF2B5EF4-FFF2-40B4-BE49-F238E27FC236}">
                <a16:creationId xmlns:a16="http://schemas.microsoft.com/office/drawing/2014/main" id="{B6CC7957-D387-419D-BD49-FBF0B82721A9}"/>
              </a:ext>
            </a:extLst>
          </p:cNvPr>
          <p:cNvSpPr/>
          <p:nvPr/>
        </p:nvSpPr>
        <p:spPr>
          <a:xfrm>
            <a:off x="0" y="150840"/>
            <a:ext cx="2399760" cy="45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p:style>
      </p:sp>
      <p:sp>
        <p:nvSpPr>
          <p:cNvPr id="11" name="Rechteck 16">
            <a:extLst>
              <a:ext uri="{FF2B5EF4-FFF2-40B4-BE49-F238E27FC236}">
                <a16:creationId xmlns:a16="http://schemas.microsoft.com/office/drawing/2014/main" id="{FEFA7C23-9096-41D6-985D-5932DE7A3A10}"/>
              </a:ext>
            </a:extLst>
          </p:cNvPr>
          <p:cNvSpPr/>
          <p:nvPr/>
        </p:nvSpPr>
        <p:spPr>
          <a:xfrm>
            <a:off x="0" y="6334560"/>
            <a:ext cx="882000" cy="45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p:style>
      </p:sp>
      <p:graphicFrame>
        <p:nvGraphicFramePr>
          <p:cNvPr id="12" name="Objekt 11">
            <a:extLst>
              <a:ext uri="{FF2B5EF4-FFF2-40B4-BE49-F238E27FC236}">
                <a16:creationId xmlns:a16="http://schemas.microsoft.com/office/drawing/2014/main" id="{BBCF7841-EE43-41AC-926A-5892F3CD2956}"/>
              </a:ext>
            </a:extLst>
          </p:cNvPr>
          <p:cNvGraphicFramePr>
            <a:graphicFrameLocks noChangeAspect="1"/>
          </p:cNvGraphicFramePr>
          <p:nvPr>
            <p:extLst>
              <p:ext uri="{D42A27DB-BD31-4B8C-83A1-F6EECF244321}">
                <p14:modId xmlns:p14="http://schemas.microsoft.com/office/powerpoint/2010/main" val="371961308"/>
              </p:ext>
            </p:extLst>
          </p:nvPr>
        </p:nvGraphicFramePr>
        <p:xfrm>
          <a:off x="993719" y="2902630"/>
          <a:ext cx="2134794" cy="3021003"/>
        </p:xfrm>
        <a:graphic>
          <a:graphicData uri="http://schemas.openxmlformats.org/presentationml/2006/ole">
            <mc:AlternateContent xmlns:mc="http://schemas.openxmlformats.org/markup-compatibility/2006">
              <mc:Choice xmlns:v="urn:schemas-microsoft-com:vml" Requires="v">
                <p:oleObj name="Acrobat Document" r:id="rId4" imgW="3778123" imgH="5346448" progId="Acrobat.Document.DC">
                  <p:embed/>
                </p:oleObj>
              </mc:Choice>
              <mc:Fallback>
                <p:oleObj name="Acrobat Document" r:id="rId4" imgW="3778123" imgH="5346448" progId="Acrobat.Document.DC">
                  <p:embed/>
                  <p:pic>
                    <p:nvPicPr>
                      <p:cNvPr id="77" name="Objekt 76">
                        <a:extLst>
                          <a:ext uri="{FF2B5EF4-FFF2-40B4-BE49-F238E27FC236}">
                            <a16:creationId xmlns:a16="http://schemas.microsoft.com/office/drawing/2014/main" id="{B72C0718-AAB2-4D5D-B3A1-2CD373FB8967}"/>
                          </a:ext>
                        </a:extLst>
                      </p:cNvPr>
                      <p:cNvPicPr/>
                      <p:nvPr/>
                    </p:nvPicPr>
                    <p:blipFill>
                      <a:blip r:embed="rId5"/>
                      <a:stretch>
                        <a:fillRect/>
                      </a:stretch>
                    </p:blipFill>
                    <p:spPr>
                      <a:xfrm>
                        <a:off x="993719" y="2902630"/>
                        <a:ext cx="2134794" cy="3021003"/>
                      </a:xfrm>
                      <a:prstGeom prst="rect">
                        <a:avLst/>
                      </a:prstGeom>
                    </p:spPr>
                  </p:pic>
                </p:oleObj>
              </mc:Fallback>
            </mc:AlternateContent>
          </a:graphicData>
        </a:graphic>
      </p:graphicFrame>
    </p:spTree>
    <p:extLst>
      <p:ext uri="{BB962C8B-B14F-4D97-AF65-F5344CB8AC3E}">
        <p14:creationId xmlns:p14="http://schemas.microsoft.com/office/powerpoint/2010/main" val="1645875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Ellipse 4"/>
          <p:cNvSpPr/>
          <p:nvPr/>
        </p:nvSpPr>
        <p:spPr>
          <a:xfrm rot="288000">
            <a:off x="-837000" y="1414440"/>
            <a:ext cx="8261280" cy="5313600"/>
          </a:xfrm>
          <a:prstGeom prst="ellipse">
            <a:avLst/>
          </a:prstGeom>
          <a:solidFill>
            <a:srgbClr val="009FE3">
              <a:alpha val="10000"/>
            </a:srgbClr>
          </a:solidFill>
          <a:ln>
            <a:noFill/>
          </a:ln>
        </p:spPr>
        <p:style>
          <a:lnRef idx="2">
            <a:schemeClr val="accent1">
              <a:shade val="50000"/>
            </a:schemeClr>
          </a:lnRef>
          <a:fillRef idx="1">
            <a:schemeClr val="accent1"/>
          </a:fillRef>
          <a:effectRef idx="0">
            <a:schemeClr val="accent1"/>
          </a:effectRef>
          <a:fontRef idx="minor"/>
        </p:style>
      </p:sp>
      <p:sp>
        <p:nvSpPr>
          <p:cNvPr id="213" name="Ellipse 12"/>
          <p:cNvSpPr/>
          <p:nvPr/>
        </p:nvSpPr>
        <p:spPr>
          <a:xfrm rot="1897800">
            <a:off x="-1886040" y="1554120"/>
            <a:ext cx="7741080" cy="7395120"/>
          </a:xfrm>
          <a:prstGeom prst="ellipse">
            <a:avLst/>
          </a:prstGeom>
          <a:solidFill>
            <a:srgbClr val="009FE3">
              <a:alpha val="10000"/>
            </a:srgbClr>
          </a:solidFill>
          <a:ln>
            <a:noFill/>
          </a:ln>
        </p:spPr>
        <p:style>
          <a:lnRef idx="2">
            <a:schemeClr val="accent1">
              <a:shade val="50000"/>
            </a:schemeClr>
          </a:lnRef>
          <a:fillRef idx="1">
            <a:schemeClr val="accent1"/>
          </a:fillRef>
          <a:effectRef idx="0">
            <a:schemeClr val="accent1"/>
          </a:effectRef>
          <a:fontRef idx="minor"/>
        </p:style>
      </p:sp>
      <p:sp>
        <p:nvSpPr>
          <p:cNvPr id="204" name="Titel 1"/>
          <p:cNvSpPr/>
          <p:nvPr/>
        </p:nvSpPr>
        <p:spPr>
          <a:xfrm>
            <a:off x="838080" y="365040"/>
            <a:ext cx="10514880" cy="13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tabLst>
                <a:tab pos="0" algn="l"/>
              </a:tabLst>
            </a:pPr>
            <a:r>
              <a:rPr lang="de-DE" sz="4000" b="0" strike="noStrike" spc="-1">
                <a:solidFill>
                  <a:srgbClr val="000000"/>
                </a:solidFill>
                <a:latin typeface="Roboto Slab"/>
                <a:ea typeface="Roboto Slab"/>
              </a:rPr>
              <a:t>Gedankenexperiment: Habe ich einmal...</a:t>
            </a:r>
            <a:endParaRPr lang="de-DE" sz="4000" b="0" strike="noStrike" spc="-1">
              <a:latin typeface="Arial"/>
            </a:endParaRPr>
          </a:p>
        </p:txBody>
      </p:sp>
      <p:sp>
        <p:nvSpPr>
          <p:cNvPr id="205" name="Inhaltsplatzhalter 3"/>
          <p:cNvSpPr/>
          <p:nvPr/>
        </p:nvSpPr>
        <p:spPr>
          <a:xfrm>
            <a:off x="702360" y="1825560"/>
            <a:ext cx="10514880" cy="4350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fontScale="66000" lnSpcReduction="20000"/>
          </a:bodyPr>
          <a:lstStyle/>
          <a:p>
            <a:pPr marL="228600" indent="-227880">
              <a:lnSpc>
                <a:spcPct val="90000"/>
              </a:lnSpc>
              <a:spcBef>
                <a:spcPts val="1001"/>
              </a:spcBef>
              <a:buClr>
                <a:srgbClr val="009FE3"/>
              </a:buClr>
              <a:buFont typeface="Arial"/>
              <a:buChar char="•"/>
            </a:pPr>
            <a:r>
              <a:rPr lang="de-DE" sz="2800" b="0" strike="noStrike" spc="-1" dirty="0">
                <a:solidFill>
                  <a:srgbClr val="000000"/>
                </a:solidFill>
                <a:latin typeface="Roboto Light" panose="02000000000000000000" pitchFamily="2" charset="0"/>
                <a:ea typeface="Roboto Light" panose="02000000000000000000" pitchFamily="2" charset="0"/>
              </a:rPr>
              <a:t>…</a:t>
            </a:r>
            <a:r>
              <a:rPr lang="de-DE" sz="2800" b="0" strike="noStrike" spc="-1" dirty="0" err="1">
                <a:solidFill>
                  <a:srgbClr val="000000"/>
                </a:solidFill>
                <a:latin typeface="Roboto Light" panose="02000000000000000000" pitchFamily="2" charset="0"/>
                <a:ea typeface="Roboto Light" panose="02000000000000000000" pitchFamily="2" charset="0"/>
              </a:rPr>
              <a:t>den_die</a:t>
            </a:r>
            <a:r>
              <a:rPr lang="de-DE" sz="2800" b="0" strike="noStrike" spc="-1" dirty="0">
                <a:solidFill>
                  <a:srgbClr val="000000"/>
                </a:solidFill>
                <a:latin typeface="Roboto Light" panose="02000000000000000000" pitchFamily="2" charset="0"/>
                <a:ea typeface="Roboto Light" panose="02000000000000000000" pitchFamily="2" charset="0"/>
              </a:rPr>
              <a:t> </a:t>
            </a:r>
            <a:r>
              <a:rPr lang="de-DE" sz="2800" b="0" strike="noStrike" spc="-1" dirty="0" err="1">
                <a:solidFill>
                  <a:srgbClr val="000000"/>
                </a:solidFill>
                <a:latin typeface="Roboto Light" panose="02000000000000000000" pitchFamily="2" charset="0"/>
                <a:ea typeface="Roboto Light" panose="02000000000000000000" pitchFamily="2" charset="0"/>
              </a:rPr>
              <a:t>Auszubildende_n</a:t>
            </a:r>
            <a:r>
              <a:rPr lang="de-DE" sz="2800" b="0" strike="noStrike" spc="-1" dirty="0">
                <a:solidFill>
                  <a:srgbClr val="000000"/>
                </a:solidFill>
                <a:latin typeface="Roboto Light" panose="02000000000000000000" pitchFamily="2" charset="0"/>
                <a:ea typeface="Roboto Light" panose="02000000000000000000" pitchFamily="2" charset="0"/>
              </a:rPr>
              <a:t> gefragt, inwieweit es möglich ist, die eigene Perspektive in Diskussionen einzubringen?</a:t>
            </a:r>
            <a:endParaRPr lang="de-DE" sz="2800" b="0" strike="noStrike" spc="-1" dirty="0">
              <a:latin typeface="Roboto Light" panose="02000000000000000000" pitchFamily="2" charset="0"/>
              <a:ea typeface="Roboto Light" panose="02000000000000000000" pitchFamily="2" charset="0"/>
            </a:endParaRPr>
          </a:p>
          <a:p>
            <a:pPr marL="228600" indent="-227880">
              <a:lnSpc>
                <a:spcPct val="90000"/>
              </a:lnSpc>
              <a:spcBef>
                <a:spcPts val="1001"/>
              </a:spcBef>
              <a:buClr>
                <a:srgbClr val="009FE3"/>
              </a:buClr>
              <a:buFont typeface="Arial"/>
              <a:buChar char="•"/>
            </a:pPr>
            <a:r>
              <a:rPr lang="de-DE" sz="2800" b="0" strike="noStrike" spc="-1" dirty="0">
                <a:solidFill>
                  <a:srgbClr val="000000"/>
                </a:solidFill>
                <a:latin typeface="Roboto Light" panose="02000000000000000000" pitchFamily="2" charset="0"/>
                <a:ea typeface="Roboto Light" panose="02000000000000000000" pitchFamily="2" charset="0"/>
              </a:rPr>
              <a:t>…weibliche Beschäftigte gefragt, wie sie Redeanteile in Besprechungen erleben?</a:t>
            </a:r>
            <a:endParaRPr lang="de-DE" sz="2800" b="0" strike="noStrike" spc="-1" dirty="0">
              <a:latin typeface="Roboto Light" panose="02000000000000000000" pitchFamily="2" charset="0"/>
              <a:ea typeface="Roboto Light" panose="02000000000000000000" pitchFamily="2" charset="0"/>
            </a:endParaRPr>
          </a:p>
          <a:p>
            <a:pPr marL="228600" indent="-227880">
              <a:lnSpc>
                <a:spcPct val="90000"/>
              </a:lnSpc>
              <a:spcBef>
                <a:spcPts val="1001"/>
              </a:spcBef>
              <a:buClr>
                <a:srgbClr val="009FE3"/>
              </a:buClr>
              <a:buFont typeface="Arial"/>
              <a:buChar char="•"/>
            </a:pPr>
            <a:r>
              <a:rPr lang="de-DE" sz="2800" b="0" strike="noStrike" spc="-1" dirty="0">
                <a:solidFill>
                  <a:srgbClr val="000000"/>
                </a:solidFill>
                <a:latin typeface="Roboto Light" panose="02000000000000000000" pitchFamily="2" charset="0"/>
                <a:ea typeface="Roboto Light" panose="02000000000000000000" pitchFamily="2" charset="0"/>
              </a:rPr>
              <a:t>…Beschäftigte mit einer anderen Religionszugehörigkeit als christlich/konfessionslos gefragt, ob sie Hürden hinsichtlich ihrer Religionsausübung z.B. wegen möglicher Nahrungsmittel oder Urlaub an für sie bedeutsamen Feiertagen erleben?</a:t>
            </a:r>
            <a:endParaRPr lang="de-DE" sz="2800" b="0" strike="noStrike" spc="-1" dirty="0">
              <a:latin typeface="Roboto Light" panose="02000000000000000000" pitchFamily="2" charset="0"/>
              <a:ea typeface="Roboto Light" panose="02000000000000000000" pitchFamily="2" charset="0"/>
            </a:endParaRPr>
          </a:p>
          <a:p>
            <a:pPr marL="228600" indent="-227880">
              <a:lnSpc>
                <a:spcPct val="90000"/>
              </a:lnSpc>
              <a:spcBef>
                <a:spcPts val="1001"/>
              </a:spcBef>
              <a:buClr>
                <a:srgbClr val="009FE3"/>
              </a:buClr>
              <a:buFont typeface="Arial"/>
              <a:buChar char="•"/>
            </a:pPr>
            <a:r>
              <a:rPr lang="de-DE" sz="2800" b="0" strike="noStrike" spc="-1" dirty="0">
                <a:solidFill>
                  <a:srgbClr val="000000"/>
                </a:solidFill>
                <a:latin typeface="Roboto Light" panose="02000000000000000000" pitchFamily="2" charset="0"/>
                <a:ea typeface="Roboto Light" panose="02000000000000000000" pitchFamily="2" charset="0"/>
              </a:rPr>
              <a:t>…Beschäftigte mit einer körperlichen Beeinträchtigung gefragt, ob es ihnen möglich ist, alle Orte im Unternehmen zu erreichen? Oder ob ihnen ein Stehempfang angenehm ist?</a:t>
            </a:r>
            <a:endParaRPr lang="de-DE" sz="2800" b="0" strike="noStrike" spc="-1" dirty="0">
              <a:latin typeface="Roboto Light" panose="02000000000000000000" pitchFamily="2" charset="0"/>
              <a:ea typeface="Roboto Light" panose="02000000000000000000" pitchFamily="2" charset="0"/>
            </a:endParaRPr>
          </a:p>
          <a:p>
            <a:pPr marL="228600" indent="-227880">
              <a:lnSpc>
                <a:spcPct val="90000"/>
              </a:lnSpc>
              <a:spcBef>
                <a:spcPts val="1001"/>
              </a:spcBef>
              <a:buClr>
                <a:srgbClr val="009FE3"/>
              </a:buClr>
              <a:buFont typeface="Arial"/>
              <a:buChar char="•"/>
            </a:pPr>
            <a:r>
              <a:rPr lang="de-DE" sz="2800" b="0" strike="noStrike" spc="-1" dirty="0">
                <a:solidFill>
                  <a:srgbClr val="000000"/>
                </a:solidFill>
                <a:latin typeface="Roboto Light" panose="02000000000000000000" pitchFamily="2" charset="0"/>
                <a:ea typeface="Roboto Light" panose="02000000000000000000" pitchFamily="2" charset="0"/>
              </a:rPr>
              <a:t>…Beschäftigte in einem höheren Alter gefragt, ob sie im gleichen Ausmaß wie früher die Möglichkeit erhalten, an Weiterbildungen teilzunehmen?</a:t>
            </a:r>
            <a:endParaRPr lang="de-DE" sz="2800" b="0" strike="noStrike" spc="-1" dirty="0">
              <a:latin typeface="Roboto Light" panose="02000000000000000000" pitchFamily="2" charset="0"/>
              <a:ea typeface="Roboto Light" panose="02000000000000000000" pitchFamily="2" charset="0"/>
            </a:endParaRPr>
          </a:p>
          <a:p>
            <a:pPr marL="228600" indent="-227880">
              <a:lnSpc>
                <a:spcPct val="90000"/>
              </a:lnSpc>
              <a:spcBef>
                <a:spcPts val="1001"/>
              </a:spcBef>
              <a:buClr>
                <a:srgbClr val="009FE3"/>
              </a:buClr>
              <a:buFont typeface="Arial"/>
              <a:buChar char="•"/>
            </a:pPr>
            <a:r>
              <a:rPr lang="de-DE" sz="2800" b="0" strike="noStrike" spc="-1" dirty="0">
                <a:solidFill>
                  <a:srgbClr val="000000"/>
                </a:solidFill>
                <a:latin typeface="Roboto Light" panose="02000000000000000000" pitchFamily="2" charset="0"/>
                <a:ea typeface="Roboto Light" panose="02000000000000000000" pitchFamily="2" charset="0"/>
              </a:rPr>
              <a:t>…Beschäftigte, die als „nicht deutsch“ gelesen werden, gefragt, wie oft sie die Fragen beantworten müssen, „wo sie herkommen“, „wo sie wirklich herkommen“ oder „na, gut, aber wo sie geboren wurden?“</a:t>
            </a:r>
            <a:endParaRPr lang="de-DE" sz="2800" b="0" strike="noStrike" spc="-1" dirty="0">
              <a:latin typeface="Roboto Light" panose="02000000000000000000" pitchFamily="2" charset="0"/>
              <a:ea typeface="Roboto Light" panose="02000000000000000000" pitchFamily="2" charset="0"/>
            </a:endParaRPr>
          </a:p>
          <a:p>
            <a:pPr marL="228600" indent="-227880">
              <a:lnSpc>
                <a:spcPct val="90000"/>
              </a:lnSpc>
              <a:spcBef>
                <a:spcPts val="1001"/>
              </a:spcBef>
              <a:buClr>
                <a:srgbClr val="009FE3"/>
              </a:buClr>
              <a:buFont typeface="Arial"/>
              <a:buChar char="•"/>
            </a:pPr>
            <a:r>
              <a:rPr lang="de-DE" sz="2800" b="0" strike="noStrike" spc="-1" dirty="0">
                <a:solidFill>
                  <a:srgbClr val="000000"/>
                </a:solidFill>
                <a:latin typeface="Roboto Light" panose="02000000000000000000" pitchFamily="2" charset="0"/>
                <a:ea typeface="Roboto Light" panose="02000000000000000000" pitchFamily="2" charset="0"/>
              </a:rPr>
              <a:t>…LSB+ Beschäftigte gefragt, ob sie ihre </a:t>
            </a:r>
            <a:r>
              <a:rPr lang="de-DE" sz="2800" b="0" strike="noStrike" spc="-1" dirty="0" err="1">
                <a:solidFill>
                  <a:srgbClr val="000000"/>
                </a:solidFill>
                <a:latin typeface="Roboto Light" panose="02000000000000000000" pitchFamily="2" charset="0"/>
                <a:ea typeface="Roboto Light" panose="02000000000000000000" pitchFamily="2" charset="0"/>
              </a:rPr>
              <a:t>Partner_innen</a:t>
            </a:r>
            <a:r>
              <a:rPr lang="de-DE" sz="2800" b="0" strike="noStrike" spc="-1" dirty="0">
                <a:solidFill>
                  <a:srgbClr val="000000"/>
                </a:solidFill>
                <a:latin typeface="Roboto Light" panose="02000000000000000000" pitchFamily="2" charset="0"/>
                <a:ea typeface="Roboto Light" panose="02000000000000000000" pitchFamily="2" charset="0"/>
              </a:rPr>
              <a:t> zu Firmenevents mitbringen können, ohne Diskriminierung zu befürchten?</a:t>
            </a:r>
            <a:endParaRPr lang="de-DE" sz="2800" b="0" strike="noStrike" spc="-1" dirty="0">
              <a:latin typeface="Roboto Light" panose="02000000000000000000" pitchFamily="2" charset="0"/>
              <a:ea typeface="Roboto Light" panose="02000000000000000000" pitchFamily="2" charset="0"/>
            </a:endParaRPr>
          </a:p>
          <a:p>
            <a:pPr marL="228600" indent="-227880">
              <a:lnSpc>
                <a:spcPct val="90000"/>
              </a:lnSpc>
              <a:spcBef>
                <a:spcPts val="1001"/>
              </a:spcBef>
              <a:buClr>
                <a:srgbClr val="009FE3"/>
              </a:buClr>
              <a:buFont typeface="Arial"/>
              <a:buChar char="•"/>
            </a:pPr>
            <a:r>
              <a:rPr lang="de-DE" sz="2800" b="0" strike="noStrike" spc="-1" dirty="0">
                <a:solidFill>
                  <a:srgbClr val="000000"/>
                </a:solidFill>
                <a:latin typeface="Roboto Light" panose="02000000000000000000" pitchFamily="2" charset="0"/>
                <a:ea typeface="Roboto Light" panose="02000000000000000000" pitchFamily="2" charset="0"/>
              </a:rPr>
              <a:t>…</a:t>
            </a:r>
            <a:r>
              <a:rPr lang="de-DE" sz="2800" b="0" strike="noStrike" spc="-1" dirty="0" err="1">
                <a:solidFill>
                  <a:srgbClr val="000000"/>
                </a:solidFill>
                <a:latin typeface="Roboto Light" panose="02000000000000000000" pitchFamily="2" charset="0"/>
                <a:ea typeface="Roboto Light" panose="02000000000000000000" pitchFamily="2" charset="0"/>
              </a:rPr>
              <a:t>trans</a:t>
            </a:r>
            <a:r>
              <a:rPr lang="de-DE" sz="2800" b="0" strike="noStrike" spc="-1" dirty="0">
                <a:solidFill>
                  <a:srgbClr val="000000"/>
                </a:solidFill>
                <a:latin typeface="Roboto Light" panose="02000000000000000000" pitchFamily="2" charset="0"/>
                <a:ea typeface="Roboto Light" panose="02000000000000000000" pitchFamily="2" charset="0"/>
              </a:rPr>
              <a:t>*, </a:t>
            </a:r>
            <a:r>
              <a:rPr lang="de-DE" sz="2800" b="0" strike="noStrike" spc="-1" dirty="0" err="1">
                <a:solidFill>
                  <a:srgbClr val="000000"/>
                </a:solidFill>
                <a:latin typeface="Roboto Light" panose="02000000000000000000" pitchFamily="2" charset="0"/>
                <a:ea typeface="Roboto Light" panose="02000000000000000000" pitchFamily="2" charset="0"/>
              </a:rPr>
              <a:t>inter</a:t>
            </a:r>
            <a:r>
              <a:rPr lang="de-DE" sz="2800" b="0" strike="noStrike" spc="-1" dirty="0">
                <a:solidFill>
                  <a:srgbClr val="000000"/>
                </a:solidFill>
                <a:latin typeface="Roboto Light" panose="02000000000000000000" pitchFamily="2" charset="0"/>
                <a:ea typeface="Roboto Light" panose="02000000000000000000" pitchFamily="2" charset="0"/>
              </a:rPr>
              <a:t>* und nicht-binäre Beschäftigte gefragt, welche Erfahrungen sie im Unternehmen hinsichtlich der persönlichen Ansprache oder der Toilettennutzung gemacht haben? </a:t>
            </a:r>
            <a:endParaRPr lang="de-DE" sz="2800" b="0" strike="noStrike" spc="-1" dirty="0">
              <a:latin typeface="Roboto Light" panose="02000000000000000000" pitchFamily="2" charset="0"/>
              <a:ea typeface="Roboto Light" panose="02000000000000000000" pitchFamily="2" charset="0"/>
            </a:endParaRPr>
          </a:p>
        </p:txBody>
      </p:sp>
      <p:pic>
        <p:nvPicPr>
          <p:cNvPr id="206" name="Grafik 21"/>
          <p:cNvPicPr/>
          <p:nvPr/>
        </p:nvPicPr>
        <p:blipFill>
          <a:blip r:embed="rId3"/>
          <a:stretch/>
        </p:blipFill>
        <p:spPr>
          <a:xfrm>
            <a:off x="11140200" y="6365520"/>
            <a:ext cx="740880" cy="338760"/>
          </a:xfrm>
          <a:prstGeom prst="rect">
            <a:avLst/>
          </a:prstGeom>
          <a:ln w="0">
            <a:noFill/>
          </a:ln>
        </p:spPr>
      </p:pic>
      <p:sp>
        <p:nvSpPr>
          <p:cNvPr id="207" name="Titel 1"/>
          <p:cNvSpPr/>
          <p:nvPr/>
        </p:nvSpPr>
        <p:spPr>
          <a:xfrm>
            <a:off x="72360" y="6453360"/>
            <a:ext cx="978480" cy="250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tabLst>
                <a:tab pos="0" algn="l"/>
              </a:tabLst>
            </a:pPr>
            <a:r>
              <a:rPr lang="de-DE" sz="1100" b="0" strike="noStrike" spc="-1" dirty="0">
                <a:solidFill>
                  <a:srgbClr val="009FE3"/>
                </a:solidFill>
                <a:latin typeface="Roboto Slab"/>
                <a:ea typeface="Roboto Slab"/>
              </a:rPr>
              <a:t>Seite 7/26</a:t>
            </a:r>
            <a:endParaRPr lang="de-DE" sz="1100" b="0" strike="noStrike" spc="-1" dirty="0">
              <a:latin typeface="Arial"/>
            </a:endParaRPr>
          </a:p>
        </p:txBody>
      </p:sp>
      <p:sp>
        <p:nvSpPr>
          <p:cNvPr id="208" name="Textfeld 23"/>
          <p:cNvSpPr/>
          <p:nvPr/>
        </p:nvSpPr>
        <p:spPr>
          <a:xfrm>
            <a:off x="10925640" y="6183000"/>
            <a:ext cx="105516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900" b="0" strike="noStrike" spc="-1">
                <a:solidFill>
                  <a:srgbClr val="767171"/>
                </a:solidFill>
                <a:latin typeface="Roboto Light"/>
                <a:ea typeface="Roboto Light"/>
              </a:rPr>
              <a:t>erstellt durch das</a:t>
            </a:r>
            <a:endParaRPr lang="de-DE" sz="900" b="0" strike="noStrike" spc="-1">
              <a:latin typeface="Arial"/>
            </a:endParaRPr>
          </a:p>
        </p:txBody>
      </p:sp>
      <p:sp>
        <p:nvSpPr>
          <p:cNvPr id="210" name="Titel 1"/>
          <p:cNvSpPr/>
          <p:nvPr/>
        </p:nvSpPr>
        <p:spPr>
          <a:xfrm>
            <a:off x="72360" y="290880"/>
            <a:ext cx="4087440" cy="250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tabLst>
                <a:tab pos="0" algn="l"/>
              </a:tabLst>
            </a:pPr>
            <a:r>
              <a:rPr lang="de-DE" sz="1100" b="0" strike="noStrike" spc="-1">
                <a:solidFill>
                  <a:srgbClr val="009FE3"/>
                </a:solidFill>
                <a:latin typeface="Roboto Slab"/>
                <a:ea typeface="Roboto Slab"/>
              </a:rPr>
              <a:t>Basismodul | Kapitel 1: Diversity</a:t>
            </a:r>
            <a:endParaRPr lang="de-DE" sz="1100" b="0" strike="noStrike" spc="-1">
              <a:latin typeface="Arial"/>
            </a:endParaRPr>
          </a:p>
        </p:txBody>
      </p:sp>
      <p:sp>
        <p:nvSpPr>
          <p:cNvPr id="211" name="Rechteck 13"/>
          <p:cNvSpPr/>
          <p:nvPr/>
        </p:nvSpPr>
        <p:spPr>
          <a:xfrm>
            <a:off x="0" y="150840"/>
            <a:ext cx="2399760" cy="45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p:style>
      </p:sp>
      <p:sp>
        <p:nvSpPr>
          <p:cNvPr id="12" name="Rechteck 16">
            <a:extLst>
              <a:ext uri="{FF2B5EF4-FFF2-40B4-BE49-F238E27FC236}">
                <a16:creationId xmlns:a16="http://schemas.microsoft.com/office/drawing/2014/main" id="{03899997-46BA-472A-9150-402D941141AB}"/>
              </a:ext>
            </a:extLst>
          </p:cNvPr>
          <p:cNvSpPr/>
          <p:nvPr/>
        </p:nvSpPr>
        <p:spPr>
          <a:xfrm>
            <a:off x="0" y="6334560"/>
            <a:ext cx="882000" cy="45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p:style>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3AF889FC-D7AD-AE40-8015-F38F379210E1}"/>
              </a:ext>
            </a:extLst>
          </p:cNvPr>
          <p:cNvSpPr/>
          <p:nvPr/>
        </p:nvSpPr>
        <p:spPr>
          <a:xfrm>
            <a:off x="72360" y="290880"/>
            <a:ext cx="4087440" cy="250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tabLst>
                <a:tab pos="0" algn="l"/>
              </a:tabLst>
            </a:pPr>
            <a:r>
              <a:rPr lang="de-DE" sz="1100" b="0" strike="noStrike" spc="-1" dirty="0">
                <a:solidFill>
                  <a:srgbClr val="9D1CAB"/>
                </a:solidFill>
                <a:latin typeface="Roboto Slab"/>
                <a:ea typeface="Roboto Slab"/>
              </a:rPr>
              <a:t>Basismodul</a:t>
            </a:r>
            <a:endParaRPr lang="de-DE" sz="1100" b="0" strike="noStrike" spc="-1" dirty="0">
              <a:solidFill>
                <a:srgbClr val="9D1CAB"/>
              </a:solidFill>
              <a:latin typeface="Arial"/>
            </a:endParaRPr>
          </a:p>
        </p:txBody>
      </p:sp>
      <p:sp>
        <p:nvSpPr>
          <p:cNvPr id="8" name="Rechteck 16">
            <a:extLst>
              <a:ext uri="{FF2B5EF4-FFF2-40B4-BE49-F238E27FC236}">
                <a16:creationId xmlns:a16="http://schemas.microsoft.com/office/drawing/2014/main" id="{CEA00742-E117-7449-B8CE-5D1B68ED2733}"/>
              </a:ext>
            </a:extLst>
          </p:cNvPr>
          <p:cNvSpPr/>
          <p:nvPr/>
        </p:nvSpPr>
        <p:spPr>
          <a:xfrm>
            <a:off x="-1044720" y="150840"/>
            <a:ext cx="2467440" cy="45000"/>
          </a:xfrm>
          <a:prstGeom prst="rect">
            <a:avLst/>
          </a:prstGeom>
          <a:solidFill>
            <a:srgbClr val="9D1CAB"/>
          </a:solidFill>
          <a:ln>
            <a:noFill/>
          </a:ln>
        </p:spPr>
        <p:style>
          <a:lnRef idx="2">
            <a:schemeClr val="accent1">
              <a:shade val="50000"/>
            </a:schemeClr>
          </a:lnRef>
          <a:fillRef idx="1">
            <a:schemeClr val="accent1"/>
          </a:fillRef>
          <a:effectRef idx="0">
            <a:schemeClr val="accent1"/>
          </a:effectRef>
          <a:fontRef idx="minor"/>
        </p:style>
      </p:sp>
      <p:sp>
        <p:nvSpPr>
          <p:cNvPr id="19" name="Ellipse 18">
            <a:extLst>
              <a:ext uri="{FF2B5EF4-FFF2-40B4-BE49-F238E27FC236}">
                <a16:creationId xmlns:a16="http://schemas.microsoft.com/office/drawing/2014/main" id="{007AE925-B580-4ACE-8C06-290720D9107B}"/>
              </a:ext>
            </a:extLst>
          </p:cNvPr>
          <p:cNvSpPr/>
          <p:nvPr/>
        </p:nvSpPr>
        <p:spPr>
          <a:xfrm rot="2231094">
            <a:off x="3232005" y="-587508"/>
            <a:ext cx="10276461" cy="7976337"/>
          </a:xfrm>
          <a:prstGeom prst="ellipse">
            <a:avLst/>
          </a:prstGeom>
          <a:solidFill>
            <a:srgbClr val="9C1CA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Roboto Light" panose="02000000000000000000" pitchFamily="2" charset="0"/>
              <a:ea typeface="Roboto Light" panose="02000000000000000000" pitchFamily="2" charset="0"/>
            </a:endParaRPr>
          </a:p>
        </p:txBody>
      </p:sp>
      <p:sp>
        <p:nvSpPr>
          <p:cNvPr id="20" name="Ellipse 19">
            <a:extLst>
              <a:ext uri="{FF2B5EF4-FFF2-40B4-BE49-F238E27FC236}">
                <a16:creationId xmlns:a16="http://schemas.microsoft.com/office/drawing/2014/main" id="{D5C690FC-A75E-4B1F-8192-6E059F6B81A5}"/>
              </a:ext>
            </a:extLst>
          </p:cNvPr>
          <p:cNvSpPr/>
          <p:nvPr/>
        </p:nvSpPr>
        <p:spPr>
          <a:xfrm rot="20650921">
            <a:off x="3204710" y="19027"/>
            <a:ext cx="10103561" cy="6240449"/>
          </a:xfrm>
          <a:prstGeom prst="ellipse">
            <a:avLst/>
          </a:prstGeom>
          <a:solidFill>
            <a:srgbClr val="9C1CA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FFFF00"/>
              </a:highlight>
              <a:latin typeface="Roboto Light" panose="02000000000000000000" pitchFamily="2" charset="0"/>
              <a:ea typeface="Roboto Light" panose="02000000000000000000" pitchFamily="2" charset="0"/>
            </a:endParaRPr>
          </a:p>
        </p:txBody>
      </p:sp>
      <p:sp>
        <p:nvSpPr>
          <p:cNvPr id="21" name="Textfeld 20">
            <a:extLst>
              <a:ext uri="{FF2B5EF4-FFF2-40B4-BE49-F238E27FC236}">
                <a16:creationId xmlns:a16="http://schemas.microsoft.com/office/drawing/2014/main" id="{CFD9A11A-3A57-4254-9CC7-3530D5DF7F39}"/>
              </a:ext>
            </a:extLst>
          </p:cNvPr>
          <p:cNvSpPr txBox="1"/>
          <p:nvPr/>
        </p:nvSpPr>
        <p:spPr>
          <a:xfrm>
            <a:off x="158646" y="5790244"/>
            <a:ext cx="970244" cy="215444"/>
          </a:xfrm>
          <a:prstGeom prst="rect">
            <a:avLst/>
          </a:prstGeom>
          <a:noFill/>
        </p:spPr>
        <p:txBody>
          <a:bodyPr wrap="square" rtlCol="0">
            <a:spAutoFit/>
          </a:bodyPr>
          <a:lstStyle/>
          <a:p>
            <a:r>
              <a:rPr lang="de-DE" sz="800" dirty="0">
                <a:solidFill>
                  <a:schemeClr val="bg2">
                    <a:lumMod val="50000"/>
                  </a:schemeClr>
                </a:solidFill>
                <a:latin typeface="Roboto Light" panose="02000000000000000000" pitchFamily="2" charset="0"/>
                <a:ea typeface="Roboto Light" panose="02000000000000000000" pitchFamily="2" charset="0"/>
              </a:rPr>
              <a:t>erstellt durch das</a:t>
            </a:r>
          </a:p>
        </p:txBody>
      </p:sp>
      <p:pic>
        <p:nvPicPr>
          <p:cNvPr id="22" name="Grafik 21">
            <a:extLst>
              <a:ext uri="{FF2B5EF4-FFF2-40B4-BE49-F238E27FC236}">
                <a16:creationId xmlns:a16="http://schemas.microsoft.com/office/drawing/2014/main" id="{E9EC9AF0-1FB9-4A94-BC66-690D655B0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979" y="6005688"/>
            <a:ext cx="1320596" cy="604416"/>
          </a:xfrm>
          <a:prstGeom prst="rect">
            <a:avLst/>
          </a:prstGeom>
        </p:spPr>
      </p:pic>
      <p:sp>
        <p:nvSpPr>
          <p:cNvPr id="23" name="Titel 1">
            <a:extLst>
              <a:ext uri="{FF2B5EF4-FFF2-40B4-BE49-F238E27FC236}">
                <a16:creationId xmlns:a16="http://schemas.microsoft.com/office/drawing/2014/main" id="{93FBDB4F-23FB-45D5-AF04-C9F6B7AD27C3}"/>
              </a:ext>
            </a:extLst>
          </p:cNvPr>
          <p:cNvSpPr txBox="1">
            <a:spLocks/>
          </p:cNvSpPr>
          <p:nvPr/>
        </p:nvSpPr>
        <p:spPr>
          <a:xfrm>
            <a:off x="3378993" y="2316208"/>
            <a:ext cx="9144000" cy="2387598"/>
          </a:xfrm>
          <a:prstGeom prst="rect">
            <a:avLst/>
          </a:prstGeom>
          <a:noFill/>
          <a:ln>
            <a:noFill/>
          </a:ln>
        </p:spPr>
        <p:txBody>
          <a:bodyPr vert="horz" wrap="square" lIns="91440" tIns="45720" rIns="91440" bIns="45720" anchor="t" anchorCtr="1" compatLnSpc="1">
            <a:normAutofit/>
          </a:bodyPr>
          <a:lstStyle>
            <a:lvl1pPr marL="0" marR="0" lvl="0" indent="0" algn="ctr" defTabSz="914400" rtl="0" fontAlgn="auto" hangingPunct="1">
              <a:lnSpc>
                <a:spcPct val="90000"/>
              </a:lnSpc>
              <a:spcBef>
                <a:spcPts val="0"/>
              </a:spcBef>
              <a:spcAft>
                <a:spcPts val="0"/>
              </a:spcAft>
              <a:buNone/>
              <a:tabLst/>
              <a:defRPr lang="de-DE" sz="6000" b="0" i="0" u="none" strike="noStrike" kern="1200" cap="none" spc="0" baseline="0">
                <a:solidFill>
                  <a:srgbClr val="000000"/>
                </a:solidFill>
                <a:uFillTx/>
                <a:latin typeface="Calibri Light"/>
              </a:defRPr>
            </a:lvl1pPr>
          </a:lstStyle>
          <a:p>
            <a:pPr algn="r">
              <a:lnSpc>
                <a:spcPct val="100000"/>
              </a:lnSpc>
            </a:pPr>
            <a:r>
              <a:rPr lang="de-DE" sz="5800" dirty="0">
                <a:solidFill>
                  <a:schemeClr val="tx1"/>
                </a:solidFill>
                <a:latin typeface="Roboto Slab" pitchFamily="2" charset="0"/>
                <a:ea typeface="Roboto Slab" pitchFamily="2" charset="0"/>
              </a:rPr>
              <a:t>Basismodul Kapitel 2:</a:t>
            </a:r>
            <a:endParaRPr lang="de-DE" sz="4400" dirty="0">
              <a:solidFill>
                <a:schemeClr val="tx1"/>
              </a:solidFill>
              <a:latin typeface="Roboto Slab" pitchFamily="2" charset="0"/>
              <a:ea typeface="Roboto Slab" pitchFamily="2" charset="0"/>
            </a:endParaRPr>
          </a:p>
          <a:p>
            <a:pPr algn="r">
              <a:lnSpc>
                <a:spcPct val="100000"/>
              </a:lnSpc>
            </a:pPr>
            <a:r>
              <a:rPr lang="de-DE" sz="4400" dirty="0">
                <a:solidFill>
                  <a:schemeClr val="tx1"/>
                </a:solidFill>
                <a:latin typeface="Roboto Slab" pitchFamily="2" charset="0"/>
                <a:ea typeface="Roboto Slab" pitchFamily="2" charset="0"/>
              </a:rPr>
              <a:t>Offenheit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2998</Words>
  <Application>Microsoft Office PowerPoint</Application>
  <PresentationFormat>Breitbild</PresentationFormat>
  <Paragraphs>311</Paragraphs>
  <Slides>26</Slides>
  <Notes>25</Notes>
  <HiddenSlides>0</HiddenSlides>
  <MMClips>4</MMClips>
  <ScaleCrop>false</ScaleCrop>
  <HeadingPairs>
    <vt:vector size="8" baseType="variant">
      <vt:variant>
        <vt:lpstr>Verwendete Schriftarten</vt:lpstr>
      </vt:variant>
      <vt:variant>
        <vt:i4>6</vt:i4>
      </vt:variant>
      <vt:variant>
        <vt:lpstr>Design</vt:lpstr>
      </vt:variant>
      <vt:variant>
        <vt:i4>2</vt:i4>
      </vt:variant>
      <vt:variant>
        <vt:lpstr>Eingebettete OLE-Server</vt:lpstr>
      </vt:variant>
      <vt:variant>
        <vt:i4>1</vt:i4>
      </vt:variant>
      <vt:variant>
        <vt:lpstr>Folientitel</vt:lpstr>
      </vt:variant>
      <vt:variant>
        <vt:i4>26</vt:i4>
      </vt:variant>
    </vt:vector>
  </HeadingPairs>
  <TitlesOfParts>
    <vt:vector size="35" baseType="lpstr">
      <vt:lpstr>Symbol</vt:lpstr>
      <vt:lpstr>Roboto Slab</vt:lpstr>
      <vt:lpstr>Times New Roman</vt:lpstr>
      <vt:lpstr>Wingdings</vt:lpstr>
      <vt:lpstr>Roboto Light</vt:lpstr>
      <vt:lpstr>Arial</vt:lpstr>
      <vt:lpstr>Office Theme</vt:lpstr>
      <vt:lpstr>Office Theme</vt:lpstr>
      <vt:lpstr>Acrobat Document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Schrift Walbaum</dc:title>
  <dc:subject/>
  <dc:creator>Opposition Studios</dc:creator>
  <dc:description/>
  <cp:lastModifiedBy>Frederike Rautenberg</cp:lastModifiedBy>
  <cp:revision>119</cp:revision>
  <dcterms:created xsi:type="dcterms:W3CDTF">2021-11-09T14:45:18Z</dcterms:created>
  <dcterms:modified xsi:type="dcterms:W3CDTF">2022-11-08T09:02:34Z</dcterms:modified>
  <dc:language>de-DE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26</vt:i4>
  </property>
  <property fmtid="{D5CDD505-2E9C-101B-9397-08002B2CF9AE}" pid="3" name="PresentationFormat">
    <vt:lpwstr>Breitbild</vt:lpwstr>
  </property>
  <property fmtid="{D5CDD505-2E9C-101B-9397-08002B2CF9AE}" pid="4" name="Slides">
    <vt:i4>26</vt:i4>
  </property>
</Properties>
</file>