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21"/>
  </p:notesMasterIdLst>
  <p:sldIdLst>
    <p:sldId id="275" r:id="rId3"/>
    <p:sldId id="257" r:id="rId4"/>
    <p:sldId id="258" r:id="rId5"/>
    <p:sldId id="276" r:id="rId6"/>
    <p:sldId id="260" r:id="rId7"/>
    <p:sldId id="262" r:id="rId8"/>
    <p:sldId id="278" r:id="rId9"/>
    <p:sldId id="263" r:id="rId10"/>
    <p:sldId id="266" r:id="rId11"/>
    <p:sldId id="265" r:id="rId12"/>
    <p:sldId id="277" r:id="rId13"/>
    <p:sldId id="281" r:id="rId14"/>
    <p:sldId id="274"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Roboto Light" panose="02000000000000000000" pitchFamily="2" charset="0"/>
      <p:regular r:id="rId28"/>
      <p:italic r:id="rId29"/>
    </p:embeddedFont>
    <p:embeddedFont>
      <p:font typeface="Roboto Slab" panose="020B0604020202020204" charset="0"/>
      <p:regular r:id="rId30"/>
      <p:bold r:id="rId3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inik Neubauer" initials="DN" lastIdx="8" clrIdx="0"/>
  <p:cmAuthor id="1" name="Dominic Frohn" initials="DF" lastIdx="5" clrIdx="1">
    <p:extLst>
      <p:ext uri="{19B8F6BF-5375-455C-9EA6-DF929625EA0E}">
        <p15:presenceInfo xmlns:p15="http://schemas.microsoft.com/office/powerpoint/2012/main" userId="83e44779d5938a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95E"/>
    <a:srgbClr val="F39200"/>
    <a:srgbClr val="003063"/>
    <a:srgbClr val="AFC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6173"/>
  </p:normalViewPr>
  <p:slideViewPr>
    <p:cSldViewPr snapToGrid="0" snapToObjects="1">
      <p:cViewPr varScale="1">
        <p:scale>
          <a:sx n="99" d="100"/>
          <a:sy n="99" d="100"/>
        </p:scale>
        <p:origin x="9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de-DE" sz="1800" b="0" strike="noStrike" spc="-1">
                <a:solidFill>
                  <a:srgbClr val="000000"/>
                </a:solidFill>
                <a:latin typeface="Calibri"/>
              </a:rPr>
              <a:t>Folie mittels Klicken verschieben</a:t>
            </a:r>
          </a:p>
        </p:txBody>
      </p:sp>
      <p:sp>
        <p:nvSpPr>
          <p:cNvPr id="84" name="PlaceHolder 2"/>
          <p:cNvSpPr>
            <a:spLocks noGrp="1"/>
          </p:cNvSpPr>
          <p:nvPr>
            <p:ph type="body"/>
          </p:nvPr>
        </p:nvSpPr>
        <p:spPr>
          <a:xfrm>
            <a:off x="756000" y="5078520"/>
            <a:ext cx="6047640" cy="4811040"/>
          </a:xfrm>
          <a:prstGeom prst="rect">
            <a:avLst/>
          </a:prstGeom>
        </p:spPr>
        <p:txBody>
          <a:bodyPr lIns="0" tIns="0" rIns="0" bIns="0">
            <a:noAutofit/>
          </a:bodyPr>
          <a:lstStyle/>
          <a:p>
            <a:r>
              <a:rPr lang="de-DE" sz="2000" b="0" strike="noStrike" spc="-1">
                <a:latin typeface="Arial"/>
              </a:rPr>
              <a:t>Format der Notizen mittels Klicken bearbeiten</a:t>
            </a:r>
          </a:p>
        </p:txBody>
      </p:sp>
      <p:sp>
        <p:nvSpPr>
          <p:cNvPr id="85" name="PlaceHolder 3"/>
          <p:cNvSpPr>
            <a:spLocks noGrp="1"/>
          </p:cNvSpPr>
          <p:nvPr>
            <p:ph type="hdr"/>
          </p:nvPr>
        </p:nvSpPr>
        <p:spPr>
          <a:xfrm>
            <a:off x="0" y="0"/>
            <a:ext cx="3280680" cy="534240"/>
          </a:xfrm>
          <a:prstGeom prst="rect">
            <a:avLst/>
          </a:prstGeom>
        </p:spPr>
        <p:txBody>
          <a:bodyPr lIns="0" tIns="0" rIns="0" bIns="0">
            <a:noAutofit/>
          </a:bodyPr>
          <a:lstStyle/>
          <a:p>
            <a:r>
              <a:rPr lang="de-DE" sz="1400" b="0" strike="noStrike" spc="-1">
                <a:latin typeface="Times New Roman"/>
              </a:rPr>
              <a:t>&lt;Kopfzeile&gt;</a:t>
            </a:r>
          </a:p>
        </p:txBody>
      </p:sp>
      <p:sp>
        <p:nvSpPr>
          <p:cNvPr id="8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de-DE" sz="1400" b="0" strike="noStrike" spc="-1">
                <a:latin typeface="Times New Roman"/>
              </a:rPr>
              <a:t>&lt;Datum/Uhrzeit&gt;</a:t>
            </a:r>
          </a:p>
        </p:txBody>
      </p:sp>
      <p:sp>
        <p:nvSpPr>
          <p:cNvPr id="8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de-DE" sz="1400" b="0" strike="noStrike" spc="-1">
                <a:latin typeface="Times New Roman"/>
              </a:rPr>
              <a:t>&lt;Fußzeile&gt;</a:t>
            </a:r>
          </a:p>
        </p:txBody>
      </p:sp>
      <p:sp>
        <p:nvSpPr>
          <p:cNvPr id="8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D4E820A-B0B2-414B-9802-9C273A748840}" type="slidenum">
              <a:rPr lang="de-DE" sz="1400" b="0" strike="noStrike" spc="-1">
                <a:latin typeface="Times New Roman"/>
              </a:rPr>
              <a:t>‹Nr.›</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b="1" dirty="0"/>
              <a:t>Hinweis: </a:t>
            </a:r>
          </a:p>
          <a:p>
            <a:r>
              <a:rPr lang="de-DE" dirty="0"/>
              <a:t>Je nachdem, ob Sie einen zeitlichen Abstand zwischen den beiden Modulen haben, können Sie mit der Gruppe noch einmal rekapitulieren, was im ersten Modul thematisiert wurde. </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 möglicher </a:t>
            </a:r>
            <a:r>
              <a:rPr lang="de-DE" b="1" dirty="0"/>
              <a:t>Sprechtext Trainer_innen </a:t>
            </a:r>
            <a:r>
              <a:rPr lang="de-DE" b="0" dirty="0"/>
              <a:t>dafür</a:t>
            </a:r>
            <a:r>
              <a:rPr lang="de-DE" b="1" dirty="0"/>
              <a:t>: </a:t>
            </a:r>
          </a:p>
          <a:p>
            <a:r>
              <a:rPr lang="de-DE" dirty="0"/>
              <a:t>Was ist Ihnen nach dem letzten Modul durch den Kopf gegangen? Sind noch Fragen offen geblieben? Welche Punkte sind besonders in Erinnerung geblieben?</a:t>
            </a:r>
          </a:p>
        </p:txBody>
      </p:sp>
      <p:sp>
        <p:nvSpPr>
          <p:cNvPr id="4" name="Foliennummernplatzhalter 3"/>
          <p:cNvSpPr>
            <a:spLocks noGrp="1"/>
          </p:cNvSpPr>
          <p:nvPr>
            <p:ph type="sldNum"/>
          </p:nvPr>
        </p:nvSpPr>
        <p:spPr/>
        <p:txBody>
          <a:bodyPr/>
          <a:lstStyle/>
          <a:p>
            <a:pPr algn="r"/>
            <a:fld id="{9D4E820A-B0B2-414B-9802-9C273A748840}" type="slidenum">
              <a:rPr lang="de-DE" sz="1400" b="0" strike="noStrike" spc="-1" smtClean="0">
                <a:latin typeface="Times New Roman"/>
              </a:rPr>
              <a:t>1</a:t>
            </a:fld>
            <a:endParaRPr lang="de-DE" sz="1400" b="0" strike="noStrike" spc="-1">
              <a:latin typeface="Times New Roman"/>
            </a:endParaRPr>
          </a:p>
        </p:txBody>
      </p:sp>
    </p:spTree>
    <p:extLst>
      <p:ext uri="{BB962C8B-B14F-4D97-AF65-F5344CB8AC3E}">
        <p14:creationId xmlns:p14="http://schemas.microsoft.com/office/powerpoint/2010/main" val="252440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685800" y="1143000"/>
            <a:ext cx="5486400" cy="3086100"/>
          </a:xfrm>
          <a:prstGeom prst="rect">
            <a:avLst/>
          </a:prstGeom>
        </p:spPr>
      </p:sp>
      <p:sp>
        <p:nvSpPr>
          <p:cNvPr id="293"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dirty="0"/>
          </a:p>
          <a:p>
            <a:r>
              <a:rPr lang="de-DE" sz="2000" b="0" kern="1200" dirty="0">
                <a:solidFill>
                  <a:schemeClr val="tx1"/>
                </a:solidFill>
                <a:effectLst/>
                <a:latin typeface="+mn-lt"/>
                <a:ea typeface="+mn-ea"/>
                <a:cs typeface="+mn-cs"/>
              </a:rPr>
              <a:t>Die Inhalte dieses Kapitels wollen wir nun mit dieser interaktiven Einheit „Gewinne, Gewinne, Gewinne! Was bringt eine offene Unternehmenskultur“ weiter vertiefen. Dafür können Sie das Arbeitsblatt 7 verwenden.</a:t>
            </a:r>
          </a:p>
          <a:p>
            <a:endParaRPr lang="de-DE" sz="2000" b="1" dirty="0"/>
          </a:p>
          <a:p>
            <a:r>
              <a:rPr lang="de-DE" sz="2000" b="1" dirty="0"/>
              <a:t>Inhalt: </a:t>
            </a:r>
          </a:p>
          <a:p>
            <a:r>
              <a:rPr lang="de-DE" sz="2000" b="0" dirty="0"/>
              <a:t>AB 7</a:t>
            </a:r>
            <a:endParaRPr lang="de-DE" sz="2000" dirty="0"/>
          </a:p>
          <a:p>
            <a:endParaRPr lang="de-DE" sz="2000" dirty="0"/>
          </a:p>
        </p:txBody>
      </p:sp>
      <p:sp>
        <p:nvSpPr>
          <p:cNvPr id="294"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2259A76D-2BAF-47A6-BA80-A94666865534}" type="slidenum">
              <a:rPr lang="de-DE" sz="1200" b="0" strike="noStrike" spc="-1">
                <a:latin typeface="Times New Roman"/>
              </a:rPr>
              <a:t>10</a:t>
            </a:fld>
            <a:endParaRPr lang="de-D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b="1" dirty="0"/>
              <a:t>Sprechtext Trainer_innen: </a:t>
            </a:r>
          </a:p>
          <a:p>
            <a:r>
              <a:rPr lang="de-DE" b="0" dirty="0"/>
              <a:t>Nachdem Sie nun einige Ideen zusammengetragen haben, wollen wir Ihre Ideen zu positiven Auswirkungen einer offenen Unternehmenskultur mit empirischen Erkenntnissen dazu aus dem Video vergleichen. </a:t>
            </a:r>
          </a:p>
          <a:p>
            <a:endParaRPr lang="de-DE" b="1" dirty="0"/>
          </a:p>
          <a:p>
            <a:r>
              <a:rPr lang="de-DE" b="1" dirty="0"/>
              <a:t>Inhalt: </a:t>
            </a:r>
          </a:p>
          <a:p>
            <a:r>
              <a:rPr lang="de-DE" sz="1200" kern="1200" dirty="0">
                <a:solidFill>
                  <a:schemeClr val="tx1"/>
                </a:solidFill>
                <a:effectLst/>
                <a:latin typeface="+mn-lt"/>
                <a:ea typeface="+mn-ea"/>
                <a:cs typeface="+mn-cs"/>
              </a:rPr>
              <a:t>Video Positive Auswirkungen: Intrapersonale, -organisationale und extraorganisationale Effekte, potenzielle Kompetenzen im </a:t>
            </a:r>
            <a:r>
              <a:rPr lang="de-DE" sz="1200" kern="1200" dirty="0" err="1">
                <a:solidFill>
                  <a:schemeClr val="tx1"/>
                </a:solidFill>
                <a:effectLst/>
                <a:latin typeface="+mn-lt"/>
                <a:ea typeface="+mn-ea"/>
                <a:cs typeface="+mn-cs"/>
              </a:rPr>
              <a:t>Kunden_innen</a:t>
            </a:r>
            <a:r>
              <a:rPr lang="de-DE" sz="1200" kern="1200" dirty="0">
                <a:solidFill>
                  <a:schemeClr val="tx1"/>
                </a:solidFill>
                <a:effectLst/>
                <a:latin typeface="+mn-lt"/>
                <a:ea typeface="+mn-ea"/>
                <a:cs typeface="+mn-cs"/>
              </a:rPr>
              <a:t>-Kontakt, sexuelle und geschlechtliche Identität im Diversity Management</a:t>
            </a:r>
          </a:p>
          <a:p>
            <a:endParaRPr lang="de-DE" sz="2000" kern="1200" dirty="0">
              <a:solidFill>
                <a:schemeClr val="tx1"/>
              </a:solidFill>
              <a:effectLst/>
              <a:latin typeface="+mn-lt"/>
              <a:ea typeface="+mn-ea"/>
              <a:cs typeface="+mn-cs"/>
            </a:endParaRPr>
          </a:p>
          <a:p>
            <a:r>
              <a:rPr lang="de-DE" sz="2000" b="1" kern="1200" dirty="0">
                <a:solidFill>
                  <a:schemeClr val="tx1"/>
                </a:solidFill>
                <a:effectLst/>
                <a:latin typeface="+mn-lt"/>
                <a:ea typeface="+mn-ea"/>
                <a:cs typeface="+mn-cs"/>
              </a:rPr>
              <a:t>Hinweis: </a:t>
            </a:r>
          </a:p>
          <a:p>
            <a:r>
              <a:rPr lang="de-DE" sz="1200" b="0" i="0" u="none" strike="noStrike" kern="1200" dirty="0">
                <a:solidFill>
                  <a:schemeClr val="tx1"/>
                </a:solidFill>
                <a:effectLst/>
                <a:latin typeface="+mn-lt"/>
                <a:ea typeface="+mn-ea"/>
                <a:cs typeface="+mn-cs"/>
              </a:rPr>
              <a:t>Um das Video zu starten einfach weiter klicken oder am unteren Rand der Folie auf Play klicken.</a:t>
            </a:r>
            <a:endParaRPr lang="de-DE" sz="28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p:nvPr>
        </p:nvSpPr>
        <p:spPr/>
        <p:txBody>
          <a:bodyPr/>
          <a:lstStyle/>
          <a:p>
            <a:pPr algn="r"/>
            <a:fld id="{9D4E820A-B0B2-414B-9802-9C273A748840}" type="slidenum">
              <a:rPr lang="de-DE" sz="1400" b="0" strike="noStrike" spc="-1" smtClean="0">
                <a:latin typeface="Times New Roman"/>
              </a:rPr>
              <a:t>11</a:t>
            </a:fld>
            <a:endParaRPr lang="de-DE" sz="1400" b="0" strike="noStrike" spc="-1">
              <a:latin typeface="Times New Roman"/>
            </a:endParaRPr>
          </a:p>
        </p:txBody>
      </p:sp>
    </p:spTree>
    <p:extLst>
      <p:ext uri="{BB962C8B-B14F-4D97-AF65-F5344CB8AC3E}">
        <p14:creationId xmlns:p14="http://schemas.microsoft.com/office/powerpoint/2010/main" val="225259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b="1" dirty="0"/>
              <a:t>Sprechtext Trainer_innen:</a:t>
            </a:r>
          </a:p>
          <a:p>
            <a:r>
              <a:rPr lang="de-DE" dirty="0"/>
              <a:t>Im letzten Kapitel wollen wir uns nun mit konkreten Maßnahmen für eine offene Unternehmenskultur vertraut machen und überlegen, wie diese in die Tat umgesetzt werden können. </a:t>
            </a:r>
          </a:p>
          <a:p>
            <a:endParaRPr lang="de-DE" dirty="0"/>
          </a:p>
        </p:txBody>
      </p:sp>
      <p:sp>
        <p:nvSpPr>
          <p:cNvPr id="4" name="Foliennummernplatzhalter 3"/>
          <p:cNvSpPr>
            <a:spLocks noGrp="1"/>
          </p:cNvSpPr>
          <p:nvPr>
            <p:ph type="sldNum"/>
          </p:nvPr>
        </p:nvSpPr>
        <p:spPr/>
        <p:txBody>
          <a:bodyPr/>
          <a:lstStyle/>
          <a:p>
            <a:pPr algn="r"/>
            <a:fld id="{9D4E820A-B0B2-414B-9802-9C273A748840}" type="slidenum">
              <a:rPr lang="de-DE" sz="1400" b="0" strike="noStrike" spc="-1" smtClean="0">
                <a:latin typeface="Times New Roman"/>
              </a:rPr>
              <a:t>12</a:t>
            </a:fld>
            <a:endParaRPr lang="de-DE" sz="1400" b="0" strike="noStrike" spc="-1">
              <a:latin typeface="Times New Roman"/>
            </a:endParaRPr>
          </a:p>
        </p:txBody>
      </p:sp>
    </p:spTree>
    <p:extLst>
      <p:ext uri="{BB962C8B-B14F-4D97-AF65-F5344CB8AC3E}">
        <p14:creationId xmlns:p14="http://schemas.microsoft.com/office/powerpoint/2010/main" val="463404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b="1" dirty="0"/>
              <a:t>Sprechtext Trainer_innen: </a:t>
            </a:r>
          </a:p>
          <a:p>
            <a:r>
              <a:rPr lang="de-DE" dirty="0"/>
              <a:t>Als Einstieg in das Kapitel bietet dieses Video nun einen Überblick über mögliche Maßnahmen für eine offene Unternehmenskultur. </a:t>
            </a:r>
            <a:endParaRPr lang="de-DE" sz="1200" b="1"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Inhalt: </a:t>
            </a:r>
          </a:p>
          <a:p>
            <a:r>
              <a:rPr lang="de-DE" sz="1200" kern="1200" dirty="0">
                <a:solidFill>
                  <a:schemeClr val="tx1"/>
                </a:solidFill>
                <a:effectLst/>
                <a:latin typeface="+mn-lt"/>
                <a:ea typeface="+mn-ea"/>
                <a:cs typeface="+mn-cs"/>
              </a:rPr>
              <a:t>Video Maßnahmen für eine offene Unternehmenskultur: Chancengleichheit vs. Gleichberechtigung, Konkrete Hinweise zu Maßnahmen für KMU auf verschiedenen Ebenen</a:t>
            </a:r>
          </a:p>
          <a:p>
            <a:endParaRPr lang="de-DE" sz="2000" kern="1200" dirty="0">
              <a:solidFill>
                <a:schemeClr val="tx1"/>
              </a:solidFill>
              <a:effectLst/>
              <a:latin typeface="+mn-lt"/>
              <a:ea typeface="+mn-ea"/>
              <a:cs typeface="+mn-cs"/>
            </a:endParaRPr>
          </a:p>
          <a:p>
            <a:r>
              <a:rPr lang="de-DE" sz="2000" b="1" kern="1200" dirty="0">
                <a:solidFill>
                  <a:schemeClr val="tx1"/>
                </a:solidFill>
                <a:effectLst/>
                <a:latin typeface="+mn-lt"/>
                <a:ea typeface="+mn-ea"/>
                <a:cs typeface="+mn-cs"/>
              </a:rPr>
              <a:t>Hinweis: </a:t>
            </a:r>
          </a:p>
          <a:p>
            <a:r>
              <a:rPr lang="de-DE" sz="1200" b="0" i="0" u="none" strike="noStrike" kern="1200" dirty="0">
                <a:solidFill>
                  <a:schemeClr val="tx1"/>
                </a:solidFill>
                <a:effectLst/>
                <a:latin typeface="+mn-lt"/>
                <a:ea typeface="+mn-ea"/>
                <a:cs typeface="+mn-cs"/>
              </a:rPr>
              <a:t>Um das Video zu starten einfach weiter klicken oder am unteren Rand der Folie auf Play klicken.</a:t>
            </a:r>
            <a:endParaRPr lang="de-DE" sz="28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p:nvPr>
        </p:nvSpPr>
        <p:spPr/>
        <p:txBody>
          <a:bodyPr/>
          <a:lstStyle/>
          <a:p>
            <a:pPr algn="r"/>
            <a:fld id="{9D4E820A-B0B2-414B-9802-9C273A748840}" type="slidenum">
              <a:rPr lang="de-DE" sz="1400" b="0" strike="noStrike" spc="-1" smtClean="0">
                <a:latin typeface="Times New Roman"/>
              </a:rPr>
              <a:t>13</a:t>
            </a:fld>
            <a:endParaRPr lang="de-DE" sz="1400" b="0" strike="noStrike" spc="-1">
              <a:latin typeface="Times New Roman"/>
            </a:endParaRPr>
          </a:p>
        </p:txBody>
      </p:sp>
    </p:spTree>
    <p:extLst>
      <p:ext uri="{BB962C8B-B14F-4D97-AF65-F5344CB8AC3E}">
        <p14:creationId xmlns:p14="http://schemas.microsoft.com/office/powerpoint/2010/main" val="167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noRot="1" noChangeAspect="1"/>
          </p:cNvSpPr>
          <p:nvPr>
            <p:ph type="sldImg"/>
          </p:nvPr>
        </p:nvSpPr>
        <p:spPr>
          <a:xfrm>
            <a:off x="685800" y="1143000"/>
            <a:ext cx="5486400" cy="3086100"/>
          </a:xfrm>
          <a:prstGeom prst="rect">
            <a:avLst/>
          </a:prstGeom>
        </p:spPr>
      </p:sp>
      <p:sp>
        <p:nvSpPr>
          <p:cNvPr id="305"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dirty="0"/>
          </a:p>
          <a:p>
            <a:r>
              <a:rPr lang="de-DE" sz="2000" b="0" kern="1200" dirty="0">
                <a:solidFill>
                  <a:schemeClr val="tx1"/>
                </a:solidFill>
                <a:effectLst/>
                <a:latin typeface="+mn-lt"/>
                <a:ea typeface="+mn-ea"/>
                <a:cs typeface="+mn-cs"/>
              </a:rPr>
              <a:t>Die Inhalte dieses Kapitels wollen wir nun mit dieser Reflexionseinheit „Welche Maßnahmen kann ich konkret umsetzen?“ weiter vertiefen und einen Blick darauf werfen, was für Sie persönlich denkbar und möglich ist. Dafür können Sie das Arbeitsblatt 8 verwenden. </a:t>
            </a:r>
            <a:endParaRPr lang="de-DE" sz="2000" b="1" dirty="0"/>
          </a:p>
          <a:p>
            <a:endParaRPr lang="de-DE" sz="2000" b="1" dirty="0"/>
          </a:p>
          <a:p>
            <a:r>
              <a:rPr lang="de-DE" sz="2000" b="1" dirty="0"/>
              <a:t>Inhalt: </a:t>
            </a:r>
          </a:p>
          <a:p>
            <a:r>
              <a:rPr lang="de-DE" sz="2000" b="0" dirty="0"/>
              <a:t>AB 8</a:t>
            </a:r>
          </a:p>
          <a:p>
            <a:endParaRPr lang="de-DE" sz="2000" dirty="0"/>
          </a:p>
        </p:txBody>
      </p:sp>
      <p:sp>
        <p:nvSpPr>
          <p:cNvPr id="306"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4B185-F596-40F1-A305-DFE8DDED6DE4}" type="slidenum">
              <a:rPr lang="de-DE" sz="1200" b="0" strike="noStrike" spc="-1">
                <a:latin typeface="Times New Roman"/>
              </a:rPr>
              <a:t>14</a:t>
            </a:fld>
            <a:endParaRPr lang="de-DE"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685800" y="1143000"/>
            <a:ext cx="5486400" cy="3086100"/>
          </a:xfrm>
          <a:prstGeom prst="rect">
            <a:avLst/>
          </a:prstGeom>
        </p:spPr>
      </p:sp>
      <p:sp>
        <p:nvSpPr>
          <p:cNvPr id="308"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Inhalt: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Die Zusatzfolien können Sie bei Bedarf nutzen (s. Hinweise im Drehplan BM). Sie finden auf den folgenden Folien einen möglichen Abschluss des Trainings.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dirty="0"/>
              <a:t>Folie ggf. </a:t>
            </a:r>
            <a:r>
              <a:rPr lang="de-DE" sz="2000" b="0"/>
              <a:t>ausblenden</a:t>
            </a:r>
            <a:endParaRPr lang="de-DE" sz="2000" b="0" dirty="0"/>
          </a:p>
        </p:txBody>
      </p:sp>
      <p:sp>
        <p:nvSpPr>
          <p:cNvPr id="309"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18C08069-21FF-4C9A-8993-EAC811022B15}" type="slidenum">
              <a:rPr lang="de-DE" sz="1200" b="0" strike="noStrike" spc="-1">
                <a:latin typeface="Times New Roman"/>
              </a:rPr>
              <a:t>15</a:t>
            </a:fld>
            <a:endParaRPr lang="de-DE"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685800" y="1143000"/>
            <a:ext cx="5486400" cy="3086100"/>
          </a:xfrm>
          <a:prstGeom prst="rect">
            <a:avLst/>
          </a:prstGeom>
        </p:spPr>
      </p:sp>
      <p:sp>
        <p:nvSpPr>
          <p:cNvPr id="311" name="PlaceHolder 2"/>
          <p:cNvSpPr>
            <a:spLocks noGrp="1"/>
          </p:cNvSpPr>
          <p:nvPr>
            <p:ph type="body"/>
          </p:nvPr>
        </p:nvSpPr>
        <p:spPr>
          <a:xfrm>
            <a:off x="685800" y="4400640"/>
            <a:ext cx="5486040" cy="3600000"/>
          </a:xfrm>
          <a:prstGeom prst="rect">
            <a:avLst/>
          </a:prstGeom>
        </p:spPr>
        <p:txBody>
          <a:bodyPr>
            <a:noAutofit/>
          </a:bodyPr>
          <a:lstStyle/>
          <a:p>
            <a:r>
              <a:rPr lang="de-CH" sz="1200" b="1" kern="1200" dirty="0">
                <a:solidFill>
                  <a:schemeClr val="tx1"/>
                </a:solidFill>
                <a:effectLst/>
                <a:latin typeface="+mn-lt"/>
                <a:ea typeface="+mn-ea"/>
                <a:cs typeface="+mn-cs"/>
              </a:rPr>
              <a:t>Sprechtext Trainer_innen: </a:t>
            </a:r>
          </a:p>
          <a:p>
            <a:r>
              <a:rPr lang="de-CH" sz="1200" kern="1200" dirty="0">
                <a:solidFill>
                  <a:schemeClr val="tx1"/>
                </a:solidFill>
                <a:effectLst/>
                <a:latin typeface="+mn-lt"/>
                <a:ea typeface="+mn-ea"/>
                <a:cs typeface="+mn-cs"/>
              </a:rPr>
              <a:t>Abschließend haben Sie nun die Möglichkeit, noch ein paar Gedanken zu diesen Fragen zu teilen:</a:t>
            </a:r>
          </a:p>
          <a:p>
            <a:pPr lvl="1"/>
            <a:r>
              <a:rPr lang="de-CH" sz="1200" kern="1200" dirty="0">
                <a:solidFill>
                  <a:schemeClr val="tx1"/>
                </a:solidFill>
                <a:effectLst/>
                <a:latin typeface="+mn-lt"/>
                <a:ea typeface="+mn-ea"/>
                <a:cs typeface="+mn-cs"/>
              </a:rPr>
              <a:t>Was wird mir aus dem Seminar in Erinnerung bleiben?</a:t>
            </a:r>
            <a:endParaRPr lang="de-DE" sz="1600" kern="1200" dirty="0">
              <a:solidFill>
                <a:schemeClr val="tx1"/>
              </a:solidFill>
              <a:effectLst/>
              <a:latin typeface="+mn-lt"/>
              <a:ea typeface="+mn-ea"/>
              <a:cs typeface="+mn-cs"/>
            </a:endParaRPr>
          </a:p>
          <a:p>
            <a:pPr lvl="1"/>
            <a:r>
              <a:rPr lang="de-CH" sz="1200" kern="1200" dirty="0">
                <a:solidFill>
                  <a:schemeClr val="tx1"/>
                </a:solidFill>
                <a:effectLst/>
                <a:latin typeface="+mn-lt"/>
                <a:ea typeface="+mn-ea"/>
                <a:cs typeface="+mn-cs"/>
              </a:rPr>
              <a:t>Gibt es etwas, das ich künftig mehr im Blick halten oder anders machen möchte?</a:t>
            </a:r>
            <a:endParaRPr lang="de-DE" sz="1200" b="1" kern="1200" dirty="0">
              <a:solidFill>
                <a:schemeClr val="tx1"/>
              </a:solidFill>
              <a:effectLst/>
              <a:latin typeface="+mn-lt"/>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Hinweis: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Unabhängig davon, ob Sie die Module direkt aufeinander aufbauend in einem Termin realisieren oder getrennt durchführen, besteht noch die Option einer Feedback-Einheit zum Abschluss, sofern die Zeit es ermöglicht und es zur spezifischen Gruppe passt, dies als Vorschlag für eine solche offene Abfrage zum Abschluss des Aufbaumoduls, ggf. als Ergänzung zur Skalierung noch eine offene Abfrage.</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Sowohl die offene Abfrage als auch die Skalierung können bei virtueller Durchführung natürlich auch in einem digitalen Tool als live Abstimmung umgesetzt werden.</a:t>
            </a: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Folie ggf. ausblenden bzw. an den Anfang setzen, wenn Sie sie einsetzen möchten.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pPr lvl="0"/>
            <a:endParaRPr lang="de-DE" dirty="0">
              <a:effectLst/>
            </a:endParaRPr>
          </a:p>
          <a:p>
            <a:endParaRPr lang="de-DE" dirty="0"/>
          </a:p>
          <a:p>
            <a:pPr marL="0" lvl="0" indent="0">
              <a:buFont typeface="Wingdings" pitchFamily="2" charset="2"/>
              <a:buNone/>
            </a:pPr>
            <a:endParaRPr lang="de-DE" sz="1200" b="1" kern="1200" dirty="0">
              <a:solidFill>
                <a:schemeClr val="tx1"/>
              </a:solidFill>
              <a:effectLst/>
              <a:latin typeface="+mn-lt"/>
              <a:ea typeface="+mn-ea"/>
              <a:cs typeface="+mn-cs"/>
              <a:sym typeface="Wingdings" pitchFamily="2" charset="2"/>
            </a:endParaRPr>
          </a:p>
          <a:p>
            <a:endParaRPr lang="de-DE" dirty="0"/>
          </a:p>
        </p:txBody>
      </p:sp>
      <p:sp>
        <p:nvSpPr>
          <p:cNvPr id="312"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440FB561-E72F-4BC2-BF3E-647C659FEF71}" type="slidenum">
              <a:rPr lang="de-DE" sz="1200" b="0" strike="noStrike" spc="-1">
                <a:latin typeface="Times New Roman"/>
              </a:rPr>
              <a:t>16</a:t>
            </a:fld>
            <a:endParaRPr lang="de-DE"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noRot="1" noChangeAspect="1"/>
          </p:cNvSpPr>
          <p:nvPr>
            <p:ph type="sldImg"/>
          </p:nvPr>
        </p:nvSpPr>
        <p:spPr>
          <a:xfrm>
            <a:off x="685800" y="1143000"/>
            <a:ext cx="5486400" cy="3086100"/>
          </a:xfrm>
          <a:prstGeom prst="rect">
            <a:avLst/>
          </a:prstGeom>
        </p:spPr>
      </p:sp>
      <p:sp>
        <p:nvSpPr>
          <p:cNvPr id="314"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de-DE" sz="1200" b="1" strike="noStrike" spc="-1" dirty="0">
                <a:solidFill>
                  <a:srgbClr val="000000"/>
                </a:solidFill>
                <a:latin typeface="+mn-lt"/>
                <a:ea typeface="+mn-ea"/>
              </a:rPr>
              <a:t>Inhalt: </a:t>
            </a:r>
            <a:endParaRPr lang="de-DE" sz="1200" b="0" strike="noStrike" spc="-1" dirty="0">
              <a:latin typeface="+mn-lt"/>
            </a:endParaRPr>
          </a:p>
          <a:p>
            <a:pPr>
              <a:lnSpc>
                <a:spcPct val="100000"/>
              </a:lnSpc>
              <a:tabLst>
                <a:tab pos="0" algn="l"/>
              </a:tabLst>
            </a:pPr>
            <a:r>
              <a:rPr lang="de-CH" sz="1200" b="0" strike="noStrike" spc="-1" dirty="0">
                <a:solidFill>
                  <a:srgbClr val="000000"/>
                </a:solidFill>
                <a:latin typeface="+mn-lt"/>
                <a:ea typeface="+mn-ea"/>
              </a:rPr>
              <a:t>Unabhängig davon, ob Sie die Module direkt aufeinander aufbauend in einem Termin realisieren oder getrennt durchführen, besteht noch die Option einer Feedback-Einheit zum Abschluss, sofern die Zeit es ermöglicht und es zur spezifischen Gruppe passt, hier folgt ein Vorschlag für eine solche Einheit zum Aufbaumodul:</a:t>
            </a:r>
            <a:endParaRPr lang="de-DE" sz="1200" b="0" strike="noStrike" spc="-1" dirty="0">
              <a:latin typeface="+mn-lt"/>
            </a:endParaRPr>
          </a:p>
          <a:p>
            <a:pPr>
              <a:lnSpc>
                <a:spcPct val="100000"/>
              </a:lnSpc>
              <a:tabLst>
                <a:tab pos="0" algn="l"/>
              </a:tabLst>
            </a:pPr>
            <a:endParaRPr lang="de-DE" sz="1200" b="0" strike="noStrike" spc="-1" dirty="0">
              <a:latin typeface="+mn-lt"/>
            </a:endParaRPr>
          </a:p>
          <a:p>
            <a:pPr>
              <a:lnSpc>
                <a:spcPct val="100000"/>
              </a:lnSpc>
              <a:tabLst>
                <a:tab pos="0" algn="l"/>
              </a:tabLst>
            </a:pPr>
            <a:r>
              <a:rPr lang="de-CH" sz="1200" b="0" strike="noStrike" spc="-1" dirty="0">
                <a:solidFill>
                  <a:srgbClr val="000000"/>
                </a:solidFill>
                <a:latin typeface="+mn-lt"/>
                <a:ea typeface="+mn-ea"/>
              </a:rPr>
              <a:t>Ggf. als Ergänzung zur Skalierung noch eine offene Abfrage:</a:t>
            </a:r>
            <a:endParaRPr lang="de-DE" sz="1200" b="0" strike="noStrike" spc="-1" dirty="0">
              <a:latin typeface="+mn-lt"/>
            </a:endParaRPr>
          </a:p>
          <a:p>
            <a:pPr>
              <a:lnSpc>
                <a:spcPct val="100000"/>
              </a:lnSpc>
              <a:tabLst>
                <a:tab pos="0" algn="l"/>
              </a:tabLst>
            </a:pPr>
            <a:r>
              <a:rPr lang="de-CH" sz="1200" b="0" strike="noStrike" spc="-1" dirty="0">
                <a:solidFill>
                  <a:srgbClr val="000000"/>
                </a:solidFill>
                <a:latin typeface="+mn-lt"/>
                <a:ea typeface="+mn-ea"/>
              </a:rPr>
              <a:t> </a:t>
            </a:r>
            <a:endParaRPr lang="de-DE" sz="1200" b="0" strike="noStrike" spc="-1" dirty="0">
              <a:latin typeface="+mn-lt"/>
            </a:endParaRPr>
          </a:p>
          <a:p>
            <a:pPr>
              <a:lnSpc>
                <a:spcPct val="100000"/>
              </a:lnSpc>
              <a:tabLst>
                <a:tab pos="0" algn="l"/>
              </a:tabLst>
            </a:pPr>
            <a:r>
              <a:rPr lang="de-CH" sz="1200" b="0" strike="noStrike" spc="-1" dirty="0">
                <a:solidFill>
                  <a:srgbClr val="000000"/>
                </a:solidFill>
                <a:latin typeface="+mn-lt"/>
                <a:ea typeface="+mn-ea"/>
              </a:rPr>
              <a:t>Was wird mir aus dem Seminar in Erinnerung bleiben?</a:t>
            </a:r>
            <a:endParaRPr lang="de-DE" sz="1200" b="0" strike="noStrike" spc="-1" dirty="0">
              <a:latin typeface="+mn-lt"/>
            </a:endParaRPr>
          </a:p>
          <a:p>
            <a:pPr>
              <a:lnSpc>
                <a:spcPct val="100000"/>
              </a:lnSpc>
              <a:tabLst>
                <a:tab pos="0" algn="l"/>
              </a:tabLst>
            </a:pPr>
            <a:r>
              <a:rPr lang="de-CH" sz="1200" b="0" strike="noStrike" spc="-1" dirty="0">
                <a:solidFill>
                  <a:srgbClr val="000000"/>
                </a:solidFill>
                <a:latin typeface="+mn-lt"/>
                <a:ea typeface="+mn-ea"/>
              </a:rPr>
              <a:t>Gibt es etwas, das ich künftig mehr im Blick halten oder anders machen möchte?</a:t>
            </a:r>
            <a:endParaRPr lang="de-DE" sz="1200" b="0" strike="noStrike" spc="-1" dirty="0">
              <a:latin typeface="+mn-lt"/>
            </a:endParaRPr>
          </a:p>
          <a:p>
            <a:pPr>
              <a:lnSpc>
                <a:spcPct val="100000"/>
              </a:lnSpc>
              <a:tabLst>
                <a:tab pos="0" algn="l"/>
              </a:tabLst>
            </a:pPr>
            <a:endParaRPr lang="de-DE" sz="1200" b="0" strike="noStrike" spc="-1" dirty="0">
              <a:latin typeface="+mn-lt"/>
            </a:endParaRPr>
          </a:p>
          <a:p>
            <a:pPr>
              <a:lnSpc>
                <a:spcPct val="100000"/>
              </a:lnSpc>
              <a:tabLst>
                <a:tab pos="0" algn="l"/>
              </a:tabLst>
            </a:pPr>
            <a:r>
              <a:rPr lang="de-DE" sz="2000" b="0" strike="noStrike" spc="-1" dirty="0">
                <a:solidFill>
                  <a:srgbClr val="000000"/>
                </a:solidFill>
                <a:latin typeface="+mn-lt"/>
                <a:ea typeface="+mn-ea"/>
              </a:rPr>
              <a:t>Folie ggf. ausblenden. </a:t>
            </a:r>
            <a:endParaRPr lang="de-DE" sz="2000" b="0" strike="noStrike" spc="-1" dirty="0">
              <a:latin typeface="+mn-lt"/>
            </a:endParaRPr>
          </a:p>
          <a:p>
            <a:pPr>
              <a:lnSpc>
                <a:spcPct val="100000"/>
              </a:lnSpc>
              <a:tabLst>
                <a:tab pos="0" algn="l"/>
              </a:tabLst>
            </a:pPr>
            <a:endParaRPr lang="de-DE" sz="2000" b="0" strike="noStrike" spc="-1" dirty="0">
              <a:latin typeface="+mn-lt"/>
            </a:endParaRPr>
          </a:p>
          <a:p>
            <a:pPr>
              <a:lnSpc>
                <a:spcPct val="100000"/>
              </a:lnSpc>
              <a:tabLst>
                <a:tab pos="0" algn="l"/>
              </a:tabLst>
            </a:pPr>
            <a:r>
              <a:rPr lang="de-CH" sz="1200" b="1" strike="noStrike" spc="-1" dirty="0">
                <a:solidFill>
                  <a:srgbClr val="000000"/>
                </a:solidFill>
                <a:latin typeface="+mn-lt"/>
                <a:ea typeface="+mn-ea"/>
              </a:rPr>
              <a:t>Tipp:</a:t>
            </a:r>
            <a:r>
              <a:rPr lang="de-CH" sz="1200" b="0" strike="noStrike" spc="-1" dirty="0">
                <a:solidFill>
                  <a:srgbClr val="000000"/>
                </a:solidFill>
                <a:latin typeface="+mn-lt"/>
                <a:ea typeface="+mn-ea"/>
              </a:rPr>
              <a:t> </a:t>
            </a:r>
            <a:br>
              <a:rPr dirty="0">
                <a:latin typeface="+mn-lt"/>
              </a:rPr>
            </a:br>
            <a:r>
              <a:rPr lang="de-CH" sz="1200" b="0" strike="noStrike" spc="-1" dirty="0">
                <a:solidFill>
                  <a:srgbClr val="000000"/>
                </a:solidFill>
                <a:latin typeface="+mn-lt"/>
                <a:ea typeface="+mn-ea"/>
              </a:rPr>
              <a:t>Sowohl die offene Abfrage als auch die Skalierung können bei virtueller Durchführung natürlich auch in einem digitalen Tool als live Abstimmung umgesetzt werden.</a:t>
            </a:r>
            <a:endParaRPr lang="de-DE" sz="1200" b="0" strike="noStrike" spc="-1" dirty="0">
              <a:latin typeface="+mn-lt"/>
            </a:endParaRPr>
          </a:p>
        </p:txBody>
      </p:sp>
      <p:sp>
        <p:nvSpPr>
          <p:cNvPr id="315"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FA77A6D9-E76F-4CE5-B2EC-9047A82F34A6}" type="slidenum">
              <a:rPr lang="de-DE" sz="1200" b="0" strike="noStrike" spc="-1">
                <a:latin typeface="Times New Roman"/>
              </a:rPr>
              <a:t>17</a:t>
            </a:fld>
            <a:endParaRPr lang="de-DE"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noRot="1" noChangeAspect="1"/>
          </p:cNvSpPr>
          <p:nvPr>
            <p:ph type="sldImg"/>
          </p:nvPr>
        </p:nvSpPr>
        <p:spPr>
          <a:xfrm>
            <a:off x="685800" y="1143000"/>
            <a:ext cx="5486400" cy="3086100"/>
          </a:xfrm>
          <a:prstGeom prst="rect">
            <a:avLst/>
          </a:prstGeom>
        </p:spPr>
      </p:sp>
      <p:sp>
        <p:nvSpPr>
          <p:cNvPr id="31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endParaRPr lang="de-DE" sz="2000" b="0" strike="noStrike" spc="-1" dirty="0">
              <a:latin typeface="Arial"/>
            </a:endParaRPr>
          </a:p>
        </p:txBody>
      </p:sp>
      <p:sp>
        <p:nvSpPr>
          <p:cNvPr id="318"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A2CE56D8-6E15-4CB3-8CC3-E4CE526EBDC1}" type="slidenum">
              <a:rPr lang="de-DE" sz="1200" b="0" strike="noStrike" spc="-1">
                <a:latin typeface="Times New Roman"/>
              </a:rPr>
              <a:t>18</a:t>
            </a:fld>
            <a:endParaRPr lang="de-D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685800" y="1143000"/>
            <a:ext cx="5486400" cy="3086100"/>
          </a:xfrm>
          <a:prstGeom prst="rect">
            <a:avLst/>
          </a:prstGeom>
        </p:spPr>
      </p:sp>
      <p:sp>
        <p:nvSpPr>
          <p:cNvPr id="269"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p>
          <a:p>
            <a:r>
              <a:rPr lang="de-DE" sz="2000" kern="1200" dirty="0">
                <a:solidFill>
                  <a:schemeClr val="tx1"/>
                </a:solidFill>
                <a:effectLst/>
                <a:latin typeface="+mn-lt"/>
                <a:ea typeface="+mn-ea"/>
                <a:cs typeface="+mn-cs"/>
              </a:rPr>
              <a:t>Im Aufbaumodul werden die individuellen und strukturellen Auswirkungen auf die Situation von LSBTIQ* Beschäftigten behandelt, sowie die Gestaltung einer offenen Unternehmenskultur thematisiert. </a:t>
            </a:r>
          </a:p>
          <a:p>
            <a:r>
              <a:rPr lang="de-DE" sz="2000" kern="1200" dirty="0">
                <a:solidFill>
                  <a:schemeClr val="tx1"/>
                </a:solidFill>
                <a:effectLst/>
                <a:latin typeface="+mn-lt"/>
                <a:ea typeface="+mn-ea"/>
                <a:cs typeface="+mn-cs"/>
              </a:rPr>
              <a:t> </a:t>
            </a:r>
          </a:p>
          <a:p>
            <a:r>
              <a:rPr lang="de-DE" sz="2000" kern="1200" dirty="0">
                <a:solidFill>
                  <a:schemeClr val="tx1"/>
                </a:solidFill>
                <a:effectLst/>
                <a:latin typeface="+mn-lt"/>
                <a:ea typeface="+mn-ea"/>
                <a:cs typeface="+mn-cs"/>
              </a:rPr>
              <a:t>Das Aufbaumodul enthält folgende Kapitel:</a:t>
            </a:r>
          </a:p>
          <a:p>
            <a:r>
              <a:rPr lang="de-DE" sz="2000" kern="1200" dirty="0">
                <a:solidFill>
                  <a:schemeClr val="tx1"/>
                </a:solidFill>
                <a:effectLst/>
                <a:latin typeface="+mn-lt"/>
                <a:ea typeface="+mn-ea"/>
                <a:cs typeface="+mn-cs"/>
              </a:rPr>
              <a:t>Kapitel 1: Gesundheit &amp; Diskriminierung </a:t>
            </a:r>
          </a:p>
          <a:p>
            <a:pPr lvl="0"/>
            <a:r>
              <a:rPr lang="de-DE" sz="2000" kern="1200" dirty="0">
                <a:solidFill>
                  <a:schemeClr val="tx1"/>
                </a:solidFill>
                <a:effectLst/>
                <a:latin typeface="+mn-lt"/>
                <a:ea typeface="+mn-ea"/>
                <a:cs typeface="+mn-cs"/>
              </a:rPr>
              <a:t>Kapitel 2: Spezifische Diskriminierungserfahrungen</a:t>
            </a:r>
          </a:p>
          <a:p>
            <a:pPr lvl="0"/>
            <a:r>
              <a:rPr lang="de-DE" sz="2000" kern="1200" dirty="0">
                <a:solidFill>
                  <a:schemeClr val="tx1"/>
                </a:solidFill>
                <a:effectLst/>
                <a:latin typeface="+mn-lt"/>
                <a:ea typeface="+mn-ea"/>
                <a:cs typeface="+mn-cs"/>
              </a:rPr>
              <a:t>Kapitel 3: Positive Auswirkungen</a:t>
            </a:r>
          </a:p>
          <a:p>
            <a:pPr lvl="0"/>
            <a:r>
              <a:rPr lang="de-DE" sz="2000" kern="1200" dirty="0">
                <a:solidFill>
                  <a:schemeClr val="tx1"/>
                </a:solidFill>
                <a:effectLst/>
                <a:latin typeface="+mn-lt"/>
                <a:ea typeface="+mn-ea"/>
                <a:cs typeface="+mn-cs"/>
              </a:rPr>
              <a:t>Kapitel 4: Maßnahmen für eine offene Unternehmenskultur</a:t>
            </a:r>
          </a:p>
          <a:p>
            <a:pPr lvl="0"/>
            <a:endParaRPr lang="de-DE" sz="2000" kern="1200" dirty="0">
              <a:solidFill>
                <a:schemeClr val="tx1"/>
              </a:solidFill>
              <a:effectLst/>
              <a:latin typeface="+mn-lt"/>
              <a:ea typeface="+mn-ea"/>
              <a:cs typeface="+mn-cs"/>
            </a:endParaRPr>
          </a:p>
          <a:p>
            <a:endParaRPr lang="de-DE" sz="2000" dirty="0"/>
          </a:p>
        </p:txBody>
      </p:sp>
      <p:sp>
        <p:nvSpPr>
          <p:cNvPr id="270"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7F66CE16-D818-43BA-BC98-44418567A962}" type="slidenum">
              <a:rPr lang="de-DE" sz="1200" b="0" strike="noStrike" spc="-1">
                <a:latin typeface="Times New Roman"/>
              </a:rPr>
              <a:t>2</a:t>
            </a:fld>
            <a:endParaRPr lang="de-DE"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noRot="1" noChangeAspect="1"/>
          </p:cNvSpPr>
          <p:nvPr>
            <p:ph type="sldImg"/>
          </p:nvPr>
        </p:nvSpPr>
        <p:spPr>
          <a:xfrm>
            <a:off x="685800" y="1143000"/>
            <a:ext cx="5486400" cy="3086100"/>
          </a:xfrm>
          <a:prstGeom prst="rect">
            <a:avLst/>
          </a:prstGeom>
        </p:spPr>
      </p:sp>
      <p:sp>
        <p:nvSpPr>
          <p:cNvPr id="272"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p>
          <a:p>
            <a:r>
              <a:rPr lang="de-DE" sz="2000" dirty="0"/>
              <a:t>Nachdem wir im Basismodul etwas über die Offenheit von LSBTIQ* Personen am Arbeitsplatz erfahren haben, wollen wir uns den Auswirkungen dessen auf die Gesundheit und Diskriminierungserfahrungen widmen. </a:t>
            </a:r>
          </a:p>
        </p:txBody>
      </p:sp>
      <p:sp>
        <p:nvSpPr>
          <p:cNvPr id="273"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85EDCBA2-6B84-42E0-AAC0-093A551EC5E8}" type="slidenum">
              <a:rPr lang="de-DE" sz="1200" b="0" strike="noStrike" spc="-1">
                <a:latin typeface="Times New Roman"/>
              </a:rPr>
              <a:t>3</a:t>
            </a:fld>
            <a:endParaRPr lang="de-DE"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Sprechtext Trainer_innen: </a:t>
            </a:r>
            <a:br>
              <a:rPr lang="de-DE" sz="1200" b="1" kern="1200" dirty="0">
                <a:solidFill>
                  <a:schemeClr val="tx1"/>
                </a:solidFill>
                <a:effectLst/>
                <a:latin typeface="+mn-lt"/>
                <a:ea typeface="+mn-ea"/>
                <a:cs typeface="+mn-cs"/>
              </a:rPr>
            </a:br>
            <a:r>
              <a:rPr lang="de-DE" sz="1200" b="0" kern="1200" dirty="0">
                <a:solidFill>
                  <a:schemeClr val="tx1"/>
                </a:solidFill>
                <a:effectLst/>
                <a:latin typeface="+mn-lt"/>
                <a:ea typeface="+mn-ea"/>
                <a:cs typeface="+mn-cs"/>
              </a:rPr>
              <a:t>Zum Einstieg in das Kapitel „Gesundheit und Diskriminierung“ verschafft uns dieses Video einen Überblick über die Zahlen, Daten und Fakten zum Thema.</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Inhalt: </a:t>
            </a:r>
          </a:p>
          <a:p>
            <a:pPr lvl="0"/>
            <a:r>
              <a:rPr lang="de-DE" sz="1200" kern="1200" dirty="0">
                <a:solidFill>
                  <a:schemeClr val="tx1"/>
                </a:solidFill>
                <a:effectLst/>
                <a:latin typeface="+mn-lt"/>
                <a:ea typeface="+mn-ea"/>
                <a:cs typeface="+mn-cs"/>
              </a:rPr>
              <a:t>Video Gesundheit &amp; Diskriminierung: Gesundheit, Zusammenhang von Gesundheit, Offenheit am Arbeitsplatz und Diskriminierungserleben, Diskriminierungsindex</a:t>
            </a:r>
          </a:p>
          <a:p>
            <a:endParaRPr lang="de-DE" sz="2000" kern="1200" dirty="0">
              <a:solidFill>
                <a:schemeClr val="tx1"/>
              </a:solidFill>
              <a:effectLst/>
              <a:latin typeface="+mn-lt"/>
              <a:ea typeface="+mn-ea"/>
              <a:cs typeface="+mn-cs"/>
            </a:endParaRPr>
          </a:p>
          <a:p>
            <a:r>
              <a:rPr lang="de-DE" sz="2000" b="1" kern="1200" dirty="0">
                <a:solidFill>
                  <a:schemeClr val="tx1"/>
                </a:solidFill>
                <a:effectLst/>
                <a:latin typeface="+mn-lt"/>
                <a:ea typeface="+mn-ea"/>
                <a:cs typeface="+mn-cs"/>
              </a:rPr>
              <a:t>Hinweis: </a:t>
            </a:r>
          </a:p>
          <a:p>
            <a:r>
              <a:rPr lang="de-DE" sz="1200" b="0" i="0" u="none" strike="noStrike" kern="1200" dirty="0">
                <a:solidFill>
                  <a:schemeClr val="tx1"/>
                </a:solidFill>
                <a:effectLst/>
                <a:latin typeface="+mn-lt"/>
                <a:ea typeface="+mn-ea"/>
                <a:cs typeface="+mn-cs"/>
              </a:rPr>
              <a:t>Um das Video zu starten einfach weiter klicken oder am unteren Rand der Folie auf Play klicken.</a:t>
            </a:r>
            <a:endParaRPr lang="de-DE" sz="28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p:nvPr>
        </p:nvSpPr>
        <p:spPr/>
        <p:txBody>
          <a:bodyPr/>
          <a:lstStyle/>
          <a:p>
            <a:pPr algn="r"/>
            <a:fld id="{9D4E820A-B0B2-414B-9802-9C273A748840}" type="slidenum">
              <a:rPr lang="de-DE" sz="1400" b="0" strike="noStrike" spc="-1" smtClean="0">
                <a:latin typeface="Times New Roman"/>
              </a:rPr>
              <a:t>4</a:t>
            </a:fld>
            <a:endParaRPr lang="de-DE" sz="1400" b="0" strike="noStrike" spc="-1">
              <a:latin typeface="Times New Roman"/>
            </a:endParaRPr>
          </a:p>
        </p:txBody>
      </p:sp>
    </p:spTree>
    <p:extLst>
      <p:ext uri="{BB962C8B-B14F-4D97-AF65-F5344CB8AC3E}">
        <p14:creationId xmlns:p14="http://schemas.microsoft.com/office/powerpoint/2010/main" val="1632616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685800" y="1143000"/>
            <a:ext cx="5486400" cy="3086100"/>
          </a:xfrm>
          <a:prstGeom prst="rect">
            <a:avLst/>
          </a:prstGeom>
        </p:spPr>
      </p:sp>
      <p:sp>
        <p:nvSpPr>
          <p:cNvPr id="278"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Sprechtext Trainer_innen: </a:t>
            </a:r>
            <a:endParaRPr lang="de-DE" dirty="0"/>
          </a:p>
          <a:p>
            <a:r>
              <a:rPr lang="de-DE" sz="1200" b="0" kern="1200" dirty="0">
                <a:solidFill>
                  <a:schemeClr val="tx1"/>
                </a:solidFill>
                <a:effectLst/>
                <a:latin typeface="+mn-lt"/>
                <a:ea typeface="+mn-ea"/>
                <a:cs typeface="+mn-cs"/>
              </a:rPr>
              <a:t>Die Inhalte dieses Kapitels wollen wir nun mit dieser Reflexionseinheit „Der Stein auf dem Herzen“ weiter vertiefen. Dafür können Sie das Arbeitsblatt 5 verwenden. </a:t>
            </a:r>
          </a:p>
          <a:p>
            <a:endParaRPr lang="de-DE" sz="1200" b="0" kern="1200" dirty="0">
              <a:solidFill>
                <a:schemeClr val="tx1"/>
              </a:solidFill>
              <a:effectLst/>
              <a:latin typeface="+mn-lt"/>
              <a:ea typeface="+mn-ea"/>
              <a:cs typeface="+mn-cs"/>
            </a:endParaRPr>
          </a:p>
          <a:p>
            <a:r>
              <a:rPr lang="de-DE" b="1" dirty="0"/>
              <a:t>Inhalt: </a:t>
            </a:r>
          </a:p>
          <a:p>
            <a:r>
              <a:rPr lang="de-DE" b="0" dirty="0"/>
              <a:t>AB 5</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kern="1200" dirty="0">
                <a:solidFill>
                  <a:schemeClr val="tx1"/>
                </a:solidFill>
                <a:effectLst/>
                <a:latin typeface="+mn-lt"/>
                <a:ea typeface="+mn-ea"/>
                <a:cs typeface="+mn-cs"/>
              </a:rPr>
              <a:t>Hinweis:</a:t>
            </a:r>
            <a:r>
              <a:rPr lang="de-CH" sz="1200" kern="1200" dirty="0">
                <a:solidFill>
                  <a:schemeClr val="tx1"/>
                </a:solidFill>
                <a:effectLst/>
                <a:latin typeface="+mn-lt"/>
                <a:ea typeface="+mn-ea"/>
                <a:cs typeface="+mn-cs"/>
              </a:rPr>
              <a:t> </a:t>
            </a:r>
            <a:br>
              <a:rPr lang="de-CH" sz="1200" kern="1200" dirty="0">
                <a:solidFill>
                  <a:schemeClr val="tx1"/>
                </a:solidFill>
                <a:effectLst/>
                <a:latin typeface="+mn-lt"/>
                <a:ea typeface="+mn-ea"/>
                <a:cs typeface="+mn-cs"/>
              </a:rPr>
            </a:br>
            <a:r>
              <a:rPr lang="de-CH" sz="1200" kern="1200" dirty="0">
                <a:solidFill>
                  <a:schemeClr val="tx1"/>
                </a:solidFill>
                <a:effectLst/>
                <a:latin typeface="+mn-lt"/>
                <a:ea typeface="+mn-ea"/>
                <a:cs typeface="+mn-cs"/>
              </a:rPr>
              <a:t>Hier ist es besonders wichtig, auf die Freiwilligkeit des Berichts hinzuweisen und die Möglichkeit zu eröffnen, die erarbeitete Reflexion für sich zu behalten und nicht mit der Gruppe zu teilen. Auch ist es von Bedeutung, den vertraulichen Umgang mit den geteilten Informationen zu betonen.  </a:t>
            </a:r>
            <a:endParaRPr lang="de-DE" sz="1200" kern="1200" dirty="0">
              <a:solidFill>
                <a:schemeClr val="tx1"/>
              </a:solidFill>
              <a:effectLst/>
              <a:latin typeface="+mn-lt"/>
              <a:ea typeface="+mn-ea"/>
              <a:cs typeface="+mn-cs"/>
            </a:endParaRPr>
          </a:p>
          <a:p>
            <a:endParaRPr lang="de-DE" dirty="0"/>
          </a:p>
        </p:txBody>
      </p:sp>
      <p:sp>
        <p:nvSpPr>
          <p:cNvPr id="279"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43A4A1F3-D973-470C-8051-F387F8D72073}" type="slidenum">
              <a:rPr lang="de-DE" sz="1200" b="0" strike="noStrike" spc="-1">
                <a:latin typeface="Times New Roman"/>
              </a:rPr>
              <a:t>5</a:t>
            </a:fld>
            <a:endParaRPr lang="de-D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685800" y="1143000"/>
            <a:ext cx="5486400" cy="3086100"/>
          </a:xfrm>
          <a:prstGeom prst="rect">
            <a:avLst/>
          </a:prstGeom>
        </p:spPr>
      </p:sp>
      <p:sp>
        <p:nvSpPr>
          <p:cNvPr id="284" name="PlaceHolder 2"/>
          <p:cNvSpPr>
            <a:spLocks noGrp="1"/>
          </p:cNvSpPr>
          <p:nvPr>
            <p:ph type="body"/>
          </p:nvPr>
        </p:nvSpPr>
        <p:spPr>
          <a:xfrm>
            <a:off x="685800" y="4400640"/>
            <a:ext cx="5486040" cy="3600000"/>
          </a:xfrm>
          <a:prstGeom prst="rect">
            <a:avLst/>
          </a:prstGeom>
        </p:spPr>
        <p:txBody>
          <a:bodyPr>
            <a:noAutofit/>
          </a:bodyPr>
          <a:lstStyle/>
          <a:p>
            <a:r>
              <a:rPr lang="de-DE" sz="2000" b="1" dirty="0"/>
              <a:t>Sprechtext Trainer_innen: </a:t>
            </a:r>
          </a:p>
          <a:p>
            <a:r>
              <a:rPr lang="de-DE" sz="2000" b="0" dirty="0"/>
              <a:t>Nachdem wir etwas über den allgemeinen Diskriminierungsindex von LSBTIQ* Beschäftigten erfahren haben, werfen wir im 2. Kapitel nun einen Blick auf die spezifischen Diskriminierungserfahrungen der einzelnen Personengruppen im Kürzel LSBTIQ*. </a:t>
            </a:r>
          </a:p>
        </p:txBody>
      </p:sp>
      <p:sp>
        <p:nvSpPr>
          <p:cNvPr id="285"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18F4E6E5-83E7-414A-BB98-503708635A1B}" type="slidenum">
              <a:rPr lang="de-DE" sz="1200" b="0" strike="noStrike" spc="-1">
                <a:latin typeface="Times New Roman"/>
              </a:rPr>
              <a:t>6</a:t>
            </a:fld>
            <a:endParaRPr lang="de-DE"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de-DE" b="1" dirty="0"/>
              <a:t>Sprechtext Trainer_innen: </a:t>
            </a:r>
          </a:p>
          <a:p>
            <a:r>
              <a:rPr lang="de-DE" b="0" dirty="0"/>
              <a:t>Als Einstieg zunächst wieder ein kleines Video zum Thema. </a:t>
            </a:r>
          </a:p>
          <a:p>
            <a:endParaRPr lang="de-DE" b="1" dirty="0"/>
          </a:p>
          <a:p>
            <a:r>
              <a:rPr lang="de-DE" b="1" dirty="0"/>
              <a:t>Inhalt: </a:t>
            </a:r>
          </a:p>
          <a:p>
            <a:r>
              <a:rPr lang="de-DE" sz="1200" kern="1200" dirty="0">
                <a:solidFill>
                  <a:schemeClr val="tx1"/>
                </a:solidFill>
                <a:effectLst/>
                <a:latin typeface="+mn-lt"/>
                <a:ea typeface="+mn-ea"/>
                <a:cs typeface="+mn-cs"/>
              </a:rPr>
              <a:t>Video Spezifische Diskriminierungserfahrungen: Jeweils für LSBTIQ* Personen, Abweichung von geschlechterbinärer Norm, Diskriminierung im </a:t>
            </a:r>
            <a:r>
              <a:rPr lang="de-DE" sz="1200" kern="1200" dirty="0" err="1">
                <a:solidFill>
                  <a:schemeClr val="tx1"/>
                </a:solidFill>
                <a:effectLst/>
                <a:latin typeface="+mn-lt"/>
                <a:ea typeface="+mn-ea"/>
                <a:cs typeface="+mn-cs"/>
              </a:rPr>
              <a:t>Kunden_innen</a:t>
            </a:r>
            <a:r>
              <a:rPr lang="de-DE" sz="1200" kern="1200" dirty="0">
                <a:solidFill>
                  <a:schemeClr val="tx1"/>
                </a:solidFill>
                <a:effectLst/>
                <a:latin typeface="+mn-lt"/>
                <a:ea typeface="+mn-ea"/>
                <a:cs typeface="+mn-cs"/>
              </a:rPr>
              <a:t>-Kontakt</a:t>
            </a:r>
          </a:p>
          <a:p>
            <a:endParaRPr lang="de-DE" sz="2000" kern="1200" dirty="0">
              <a:solidFill>
                <a:schemeClr val="tx1"/>
              </a:solidFill>
              <a:effectLst/>
              <a:latin typeface="+mn-lt"/>
              <a:ea typeface="+mn-ea"/>
              <a:cs typeface="+mn-cs"/>
            </a:endParaRPr>
          </a:p>
          <a:p>
            <a:r>
              <a:rPr lang="de-DE" sz="2000" b="1" kern="1200" dirty="0">
                <a:solidFill>
                  <a:schemeClr val="tx1"/>
                </a:solidFill>
                <a:effectLst/>
                <a:latin typeface="+mn-lt"/>
                <a:ea typeface="+mn-ea"/>
                <a:cs typeface="+mn-cs"/>
              </a:rPr>
              <a:t>Hinweis: </a:t>
            </a:r>
          </a:p>
          <a:p>
            <a:r>
              <a:rPr lang="de-DE" sz="1200" b="0" i="0" u="none" strike="noStrike" kern="1200" dirty="0">
                <a:solidFill>
                  <a:schemeClr val="tx1"/>
                </a:solidFill>
                <a:effectLst/>
                <a:latin typeface="+mn-lt"/>
                <a:ea typeface="+mn-ea"/>
                <a:cs typeface="+mn-cs"/>
              </a:rPr>
              <a:t>Um das Video zu starten einfach weiter klicken oder am unteren Rand der Folie auf Play klicken.</a:t>
            </a:r>
            <a:endParaRPr lang="de-DE" sz="2800" kern="1200" dirty="0">
              <a:solidFill>
                <a:schemeClr val="tx1"/>
              </a:solidFill>
              <a:effectLst/>
              <a:latin typeface="+mn-lt"/>
              <a:ea typeface="+mn-ea"/>
              <a:cs typeface="+mn-cs"/>
            </a:endParaRPr>
          </a:p>
          <a:p>
            <a:endParaRPr lang="de-DE" b="1" dirty="0"/>
          </a:p>
        </p:txBody>
      </p:sp>
      <p:sp>
        <p:nvSpPr>
          <p:cNvPr id="4" name="Foliennummernplatzhalter 3"/>
          <p:cNvSpPr>
            <a:spLocks noGrp="1"/>
          </p:cNvSpPr>
          <p:nvPr>
            <p:ph type="sldNum"/>
          </p:nvPr>
        </p:nvSpPr>
        <p:spPr/>
        <p:txBody>
          <a:bodyPr/>
          <a:lstStyle/>
          <a:p>
            <a:pPr algn="r"/>
            <a:fld id="{9D4E820A-B0B2-414B-9802-9C273A748840}" type="slidenum">
              <a:rPr lang="de-DE" sz="1400" b="0" strike="noStrike" spc="-1" smtClean="0">
                <a:latin typeface="Times New Roman"/>
              </a:rPr>
              <a:t>7</a:t>
            </a:fld>
            <a:endParaRPr lang="de-DE" sz="1400" b="0" strike="noStrike" spc="-1">
              <a:latin typeface="Times New Roman"/>
            </a:endParaRPr>
          </a:p>
        </p:txBody>
      </p:sp>
    </p:spTree>
    <p:extLst>
      <p:ext uri="{BB962C8B-B14F-4D97-AF65-F5344CB8AC3E}">
        <p14:creationId xmlns:p14="http://schemas.microsoft.com/office/powerpoint/2010/main" val="364915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noRot="1" noChangeAspect="1"/>
          </p:cNvSpPr>
          <p:nvPr>
            <p:ph type="sldImg"/>
          </p:nvPr>
        </p:nvSpPr>
        <p:spPr>
          <a:xfrm>
            <a:off x="685800" y="1143000"/>
            <a:ext cx="5486400" cy="3086100"/>
          </a:xfrm>
          <a:prstGeom prst="rect">
            <a:avLst/>
          </a:prstGeom>
        </p:spPr>
      </p:sp>
      <p:sp>
        <p:nvSpPr>
          <p:cNvPr id="287"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dirty="0"/>
              <a:t>Sprechtext Trainer_innen: </a:t>
            </a:r>
            <a:endParaRPr lang="de-DE" sz="2000" dirty="0"/>
          </a:p>
          <a:p>
            <a:r>
              <a:rPr lang="de-DE" sz="2000" b="0" kern="1200" dirty="0">
                <a:solidFill>
                  <a:schemeClr val="tx1"/>
                </a:solidFill>
                <a:effectLst/>
                <a:latin typeface="+mn-lt"/>
                <a:ea typeface="+mn-ea"/>
                <a:cs typeface="+mn-cs"/>
              </a:rPr>
              <a:t>Die Inhalte dieses Kapitels wollen wir nun mit der Reflexionseinheit „Sag‘ was! Aber wie?“ weiter vertiefen. Dafür können Sie das Arbeitsblatt 6 einsetzen. </a:t>
            </a:r>
          </a:p>
          <a:p>
            <a:endParaRPr lang="de-DE" sz="2000" b="0" kern="1200" dirty="0">
              <a:solidFill>
                <a:schemeClr val="tx1"/>
              </a:solidFill>
              <a:effectLst/>
              <a:latin typeface="+mn-lt"/>
              <a:ea typeface="+mn-ea"/>
              <a:cs typeface="+mn-cs"/>
            </a:endParaRPr>
          </a:p>
          <a:p>
            <a:r>
              <a:rPr lang="de-DE" sz="2000" b="1" dirty="0"/>
              <a:t>Inhalt: </a:t>
            </a:r>
          </a:p>
          <a:p>
            <a:r>
              <a:rPr lang="de-DE" sz="2000" b="0" dirty="0"/>
              <a:t>AB 6</a:t>
            </a:r>
            <a:endParaRPr lang="de-DE"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dirty="0"/>
          </a:p>
          <a:p>
            <a:endParaRPr lang="de-DE" sz="2000" b="1" dirty="0"/>
          </a:p>
        </p:txBody>
      </p:sp>
      <p:sp>
        <p:nvSpPr>
          <p:cNvPr id="288"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277B76B3-EBCF-4886-ABD0-D311C52A2F89}" type="slidenum">
              <a:rPr lang="de-DE" sz="1200" b="0" strike="noStrike" spc="-1">
                <a:latin typeface="Times New Roman"/>
              </a:rPr>
              <a:t>8</a:t>
            </a:fld>
            <a:endParaRPr lang="de-D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685800" y="1143000"/>
            <a:ext cx="5486400" cy="3086100"/>
          </a:xfrm>
          <a:prstGeom prst="rect">
            <a:avLst/>
          </a:prstGeom>
        </p:spPr>
      </p:sp>
      <p:sp>
        <p:nvSpPr>
          <p:cNvPr id="296" name="PlaceHolder 2"/>
          <p:cNvSpPr>
            <a:spLocks noGrp="1"/>
          </p:cNvSpPr>
          <p:nvPr>
            <p:ph type="body"/>
          </p:nvPr>
        </p:nvSpPr>
        <p:spPr>
          <a:xfrm>
            <a:off x="685800" y="4400640"/>
            <a:ext cx="5486040" cy="3600000"/>
          </a:xfrm>
          <a:prstGeom prst="rect">
            <a:avLst/>
          </a:prstGeom>
        </p:spPr>
        <p:txBody>
          <a:bodyPr>
            <a:noAutofit/>
          </a:bodyPr>
          <a:lstStyle/>
          <a:p>
            <a:r>
              <a:rPr lang="de-DE" sz="2000" b="1" dirty="0"/>
              <a:t>Sprechtext Trainer_innen: </a:t>
            </a:r>
            <a:br>
              <a:rPr lang="de-DE" sz="2000" dirty="0"/>
            </a:br>
            <a:r>
              <a:rPr lang="de-DE" sz="2000" dirty="0"/>
              <a:t>Nun widmen wir uns der Frage: Welche positiven Auswirkungen hat eine offene Unternehmenskultur für Beschäftigte und auch das Unternehmen? </a:t>
            </a:r>
          </a:p>
          <a:p>
            <a:r>
              <a:rPr lang="de-DE" sz="2000" dirty="0"/>
              <a:t>Wir beginnen dieses Kapitel mit einem kleinen Wettbewerb, in dem Ihre Ideen gefragt sind. </a:t>
            </a:r>
          </a:p>
        </p:txBody>
      </p:sp>
      <p:sp>
        <p:nvSpPr>
          <p:cNvPr id="297" name="Foliennummernplatzhalter 3"/>
          <p:cNvSpPr txBox="1"/>
          <p:nvPr/>
        </p:nvSpPr>
        <p:spPr>
          <a:xfrm>
            <a:off x="3884760" y="8685360"/>
            <a:ext cx="2971440" cy="458280"/>
          </a:xfrm>
          <a:prstGeom prst="rect">
            <a:avLst/>
          </a:prstGeom>
          <a:noFill/>
          <a:ln w="0">
            <a:noFill/>
          </a:ln>
        </p:spPr>
        <p:txBody>
          <a:bodyPr anchor="b">
            <a:noAutofit/>
          </a:bodyPr>
          <a:lstStyle/>
          <a:p>
            <a:pPr algn="r">
              <a:lnSpc>
                <a:spcPct val="100000"/>
              </a:lnSpc>
            </a:pPr>
            <a:fld id="{17D0E07D-CBEB-4B36-A88C-E19065566DB0}" type="slidenum">
              <a:rPr lang="de-DE" sz="1200" b="0" strike="noStrike" spc="-1">
                <a:latin typeface="Times New Roman"/>
              </a:rPr>
              <a:t>9</a:t>
            </a:fld>
            <a:endParaRPr lang="de-D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4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5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5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5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6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6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7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de-DE" sz="1800" b="0" strike="noStrike" spc="-1">
              <a:solidFill>
                <a:srgbClr val="000000"/>
              </a:solidFill>
              <a:latin typeface="Calibri"/>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tabLst>
                <a:tab pos="0" algn="l"/>
              </a:tabLst>
            </a:pPr>
            <a:r>
              <a:rPr lang="de-DE" sz="4400" b="0" strike="noStrike" spc="-1">
                <a:solidFill>
                  <a:srgbClr val="000000"/>
                </a:solidFill>
                <a:latin typeface="Calibri Light"/>
              </a:rPr>
              <a:t>Mastertitelformat bearbeiten</a:t>
            </a:r>
            <a:endParaRPr lang="de-DE" sz="4400" b="0" strike="noStrike" spc="-1">
              <a:solidFill>
                <a:srgbClr val="000000"/>
              </a:solidFill>
              <a:latin typeface="Calibri"/>
            </a:endParaRPr>
          </a:p>
        </p:txBody>
      </p:sp>
      <p:sp>
        <p:nvSpPr>
          <p:cNvPr id="7" name="PlaceHolder 2"/>
          <p:cNvSpPr>
            <a:spLocks noGrp="1"/>
          </p:cNvSpPr>
          <p:nvPr>
            <p:ph type="body"/>
          </p:nvPr>
        </p:nvSpPr>
        <p:spPr>
          <a:xfrm>
            <a:off x="838080" y="1825560"/>
            <a:ext cx="518112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Mastertextformat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2" name="PlaceHolder 3"/>
          <p:cNvSpPr>
            <a:spLocks noGrp="1"/>
          </p:cNvSpPr>
          <p:nvPr>
            <p:ph type="body"/>
          </p:nvPr>
        </p:nvSpPr>
        <p:spPr>
          <a:xfrm>
            <a:off x="6172200" y="1825560"/>
            <a:ext cx="518112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Mastertextformat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3" name="PlaceHolder 4"/>
          <p:cNvSpPr>
            <a:spLocks noGrp="1"/>
          </p:cNvSpPr>
          <p:nvPr>
            <p:ph type="dt"/>
          </p:nvPr>
        </p:nvSpPr>
        <p:spPr>
          <a:xfrm>
            <a:off x="838080" y="6356520"/>
            <a:ext cx="2742840" cy="364680"/>
          </a:xfrm>
          <a:prstGeom prst="rect">
            <a:avLst/>
          </a:prstGeom>
        </p:spPr>
        <p:txBody>
          <a:bodyPr anchor="ctr">
            <a:noAutofit/>
          </a:bodyPr>
          <a:lstStyle/>
          <a:p>
            <a:pPr>
              <a:lnSpc>
                <a:spcPct val="100000"/>
              </a:lnSpc>
              <a:tabLst>
                <a:tab pos="0" algn="l"/>
              </a:tabLst>
            </a:pPr>
            <a:fld id="{EFFB0D1E-3520-478C-93F6-81DF4F92E270}" type="datetime1">
              <a:rPr lang="de-DE" sz="1200" b="0" strike="noStrike" spc="-1">
                <a:solidFill>
                  <a:srgbClr val="898989"/>
                </a:solidFill>
                <a:latin typeface="Calibri"/>
              </a:rPr>
              <a:t>23.11.2022</a:t>
            </a:fld>
            <a:endParaRPr lang="de-DE" sz="1200" b="0" strike="noStrike" spc="-1">
              <a:latin typeface="Times New Roman"/>
            </a:endParaRPr>
          </a:p>
        </p:txBody>
      </p:sp>
      <p:sp>
        <p:nvSpPr>
          <p:cNvPr id="4" name="PlaceHolder 5"/>
          <p:cNvSpPr>
            <a:spLocks noGrp="1"/>
          </p:cNvSpPr>
          <p:nvPr>
            <p:ph type="ftr"/>
          </p:nvPr>
        </p:nvSpPr>
        <p:spPr>
          <a:xfrm>
            <a:off x="4038480" y="6356520"/>
            <a:ext cx="4114440" cy="364680"/>
          </a:xfrm>
          <a:prstGeom prst="rect">
            <a:avLst/>
          </a:prstGeom>
        </p:spPr>
        <p:txBody>
          <a:bodyPr anchor="ctr" anchorCtr="1">
            <a:noAutofit/>
          </a:bodyPr>
          <a:lstStyle/>
          <a:p>
            <a:endParaRPr lang="de-DE" sz="2400" b="0" strike="noStrike" spc="-1">
              <a:latin typeface="Times New Roman"/>
            </a:endParaRPr>
          </a:p>
        </p:txBody>
      </p:sp>
      <p:sp>
        <p:nvSpPr>
          <p:cNvPr id="5" name="PlaceHolder 6"/>
          <p:cNvSpPr>
            <a:spLocks noGrp="1"/>
          </p:cNvSpPr>
          <p:nvPr>
            <p:ph type="sldNum"/>
          </p:nvPr>
        </p:nvSpPr>
        <p:spPr>
          <a:xfrm>
            <a:off x="8610480" y="6356520"/>
            <a:ext cx="2742840" cy="364680"/>
          </a:xfrm>
          <a:prstGeom prst="rect">
            <a:avLst/>
          </a:prstGeom>
        </p:spPr>
        <p:txBody>
          <a:bodyPr anchor="ctr">
            <a:noAutofit/>
          </a:bodyPr>
          <a:lstStyle/>
          <a:p>
            <a:pPr algn="r">
              <a:lnSpc>
                <a:spcPct val="100000"/>
              </a:lnSpc>
              <a:tabLst>
                <a:tab pos="0" algn="l"/>
              </a:tabLst>
            </a:pPr>
            <a:fld id="{3C248032-69D0-4628-8D15-F339E4CE6B2A}" type="slidenum">
              <a:rPr lang="de-DE" sz="1200" b="0" strike="noStrike" spc="-1">
                <a:solidFill>
                  <a:srgbClr val="898989"/>
                </a:solidFill>
                <a:latin typeface="Calibri"/>
              </a:rPr>
              <a:t>‹Nr.›</a:t>
            </a:fld>
            <a:endParaRPr lang="de-DE"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523880" y="1122480"/>
            <a:ext cx="9143640" cy="2387160"/>
          </a:xfrm>
          <a:prstGeom prst="rect">
            <a:avLst/>
          </a:prstGeom>
        </p:spPr>
        <p:txBody>
          <a:bodyPr anchor="b" anchorCtr="1">
            <a:noAutofit/>
          </a:bodyPr>
          <a:lstStyle/>
          <a:p>
            <a:pPr algn="ctr">
              <a:lnSpc>
                <a:spcPct val="90000"/>
              </a:lnSpc>
              <a:tabLst>
                <a:tab pos="0" algn="l"/>
              </a:tabLst>
            </a:pPr>
            <a:r>
              <a:rPr lang="de-DE" sz="6000" b="0" strike="noStrike" spc="-1">
                <a:solidFill>
                  <a:srgbClr val="000000"/>
                </a:solidFill>
                <a:latin typeface="Calibri Light"/>
              </a:rPr>
              <a:t>Mastertitelformat bearbeiten</a:t>
            </a:r>
            <a:endParaRPr lang="de-DE" sz="6000" b="0" strike="noStrike" spc="-1">
              <a:solidFill>
                <a:srgbClr val="000000"/>
              </a:solidFill>
              <a:latin typeface="Calibri"/>
            </a:endParaRPr>
          </a:p>
        </p:txBody>
      </p:sp>
      <p:sp>
        <p:nvSpPr>
          <p:cNvPr id="43"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tabLst>
                <a:tab pos="0" algn="l"/>
              </a:tabLst>
            </a:pPr>
            <a:fld id="{84CDFFB6-9BC4-44F2-A250-42DEE605EF4E}" type="datetime1">
              <a:rPr lang="de-DE" sz="1200" b="0" strike="noStrike" spc="-1">
                <a:solidFill>
                  <a:srgbClr val="898989"/>
                </a:solidFill>
                <a:latin typeface="Calibri"/>
              </a:rPr>
              <a:t>23.11.2022</a:t>
            </a:fld>
            <a:endParaRPr lang="de-DE" sz="1200" b="0" strike="noStrike" spc="-1">
              <a:latin typeface="Times New Roman"/>
            </a:endParaRPr>
          </a:p>
        </p:txBody>
      </p:sp>
      <p:sp>
        <p:nvSpPr>
          <p:cNvPr id="44" name="PlaceHolder 3"/>
          <p:cNvSpPr>
            <a:spLocks noGrp="1"/>
          </p:cNvSpPr>
          <p:nvPr>
            <p:ph type="ftr"/>
          </p:nvPr>
        </p:nvSpPr>
        <p:spPr>
          <a:xfrm>
            <a:off x="4038480" y="6356520"/>
            <a:ext cx="4114440" cy="364680"/>
          </a:xfrm>
          <a:prstGeom prst="rect">
            <a:avLst/>
          </a:prstGeom>
        </p:spPr>
        <p:txBody>
          <a:bodyPr anchor="ctr" anchorCtr="1">
            <a:noAutofit/>
          </a:bodyPr>
          <a:lstStyle/>
          <a:p>
            <a:endParaRPr lang="de-DE" sz="2400" b="0" strike="noStrike" spc="-1">
              <a:latin typeface="Times New Roman"/>
            </a:endParaRPr>
          </a:p>
        </p:txBody>
      </p:sp>
      <p:sp>
        <p:nvSpPr>
          <p:cNvPr id="45"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tabLst>
                <a:tab pos="0" algn="l"/>
              </a:tabLst>
            </a:pPr>
            <a:fld id="{B3B9C4E7-AEF9-4EDE-BE64-00D5B51D911B}" type="slidenum">
              <a:rPr lang="de-DE" sz="1200" b="0" strike="noStrike" spc="-1">
                <a:solidFill>
                  <a:srgbClr val="898989"/>
                </a:solidFill>
                <a:latin typeface="Calibri"/>
              </a:rPr>
              <a:t>‹Nr.›</a:t>
            </a:fld>
            <a:endParaRPr lang="de-DE" sz="1200" b="0" strike="noStrike" spc="-1">
              <a:latin typeface="Times New Roman"/>
            </a:endParaRPr>
          </a:p>
        </p:txBody>
      </p:sp>
      <p:sp>
        <p:nvSpPr>
          <p:cNvPr id="4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8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0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de-DE" sz="18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de-DE" sz="18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https://www.youtube.com/embed/x4ICxbtLivs?feature=oembed"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JPDqNmpjJZA?feature=oembed"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0Cl1tqXNSSc?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4uVPZaG81XU?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12">
            <a:extLst>
              <a:ext uri="{FF2B5EF4-FFF2-40B4-BE49-F238E27FC236}">
                <a16:creationId xmlns:a16="http://schemas.microsoft.com/office/drawing/2014/main" id="{BC9DDFDB-2FF2-4C93-BE3C-85E94240E510}"/>
              </a:ext>
            </a:extLst>
          </p:cNvPr>
          <p:cNvSpPr/>
          <p:nvPr/>
        </p:nvSpPr>
        <p:spPr>
          <a:xfrm rot="2230800">
            <a:off x="1236164" y="-1282517"/>
            <a:ext cx="11719154" cy="9226496"/>
          </a:xfrm>
          <a:prstGeom prst="ellipse">
            <a:avLst/>
          </a:prstGeom>
          <a:solidFill>
            <a:srgbClr val="85695E">
              <a:alpha val="30000"/>
            </a:srgbClr>
          </a:solidFill>
          <a:ln>
            <a:noFill/>
          </a:ln>
        </p:spPr>
        <p:style>
          <a:lnRef idx="2">
            <a:schemeClr val="accent1">
              <a:shade val="50000"/>
            </a:schemeClr>
          </a:lnRef>
          <a:fillRef idx="1">
            <a:schemeClr val="accent1"/>
          </a:fillRef>
          <a:effectRef idx="0">
            <a:schemeClr val="accent1"/>
          </a:effectRef>
          <a:fontRef idx="minor"/>
        </p:style>
      </p:sp>
      <p:sp>
        <p:nvSpPr>
          <p:cNvPr id="10" name="Ellipse 13">
            <a:extLst>
              <a:ext uri="{FF2B5EF4-FFF2-40B4-BE49-F238E27FC236}">
                <a16:creationId xmlns:a16="http://schemas.microsoft.com/office/drawing/2014/main" id="{A0857796-98B3-47E5-AE7C-459A90FD6CA8}"/>
              </a:ext>
            </a:extLst>
          </p:cNvPr>
          <p:cNvSpPr/>
          <p:nvPr/>
        </p:nvSpPr>
        <p:spPr>
          <a:xfrm rot="21112563">
            <a:off x="1121172" y="-535176"/>
            <a:ext cx="11667094" cy="6794159"/>
          </a:xfrm>
          <a:prstGeom prst="ellipse">
            <a:avLst/>
          </a:prstGeom>
          <a:solidFill>
            <a:srgbClr val="85695E">
              <a:alpha val="20000"/>
            </a:srgbClr>
          </a:solidFill>
          <a:ln>
            <a:noFill/>
          </a:ln>
        </p:spPr>
        <p:style>
          <a:lnRef idx="2">
            <a:schemeClr val="accent1">
              <a:shade val="50000"/>
            </a:schemeClr>
          </a:lnRef>
          <a:fillRef idx="1">
            <a:schemeClr val="accent1"/>
          </a:fillRef>
          <a:effectRef idx="0">
            <a:schemeClr val="accent1"/>
          </a:effectRef>
          <a:fontRef idx="minor"/>
        </p:style>
      </p:sp>
      <p:pic>
        <p:nvPicPr>
          <p:cNvPr id="4" name="Grafik 1">
            <a:extLst>
              <a:ext uri="{FF2B5EF4-FFF2-40B4-BE49-F238E27FC236}">
                <a16:creationId xmlns:a16="http://schemas.microsoft.com/office/drawing/2014/main" id="{4C5599A6-2983-450B-8F2A-796F38C59760}"/>
              </a:ext>
            </a:extLst>
          </p:cNvPr>
          <p:cNvPicPr/>
          <p:nvPr/>
        </p:nvPicPr>
        <p:blipFill>
          <a:blip r:embed="rId3">
            <a:extLst>
              <a:ext uri="{28A0092B-C50C-407E-A947-70E740481C1C}">
                <a14:useLocalDpi xmlns:a14="http://schemas.microsoft.com/office/drawing/2010/main" val="0"/>
              </a:ext>
            </a:extLst>
          </a:blip>
          <a:srcRect/>
          <a:stretch/>
        </p:blipFill>
        <p:spPr>
          <a:xfrm>
            <a:off x="224979" y="6100878"/>
            <a:ext cx="2336257" cy="478202"/>
          </a:xfrm>
          <a:prstGeom prst="rect">
            <a:avLst/>
          </a:prstGeom>
          <a:ln w="0">
            <a:noFill/>
          </a:ln>
        </p:spPr>
      </p:pic>
      <p:sp>
        <p:nvSpPr>
          <p:cNvPr id="5" name="Titel 1">
            <a:extLst>
              <a:ext uri="{FF2B5EF4-FFF2-40B4-BE49-F238E27FC236}">
                <a16:creationId xmlns:a16="http://schemas.microsoft.com/office/drawing/2014/main" id="{EC0B082D-EC89-4DC7-AC80-33B391A368C0}"/>
              </a:ext>
            </a:extLst>
          </p:cNvPr>
          <p:cNvSpPr txBox="1">
            <a:spLocks/>
          </p:cNvSpPr>
          <p:nvPr/>
        </p:nvSpPr>
        <p:spPr>
          <a:xfrm>
            <a:off x="1784003" y="2032002"/>
            <a:ext cx="10118459" cy="2387598"/>
          </a:xfrm>
          <a:prstGeom prst="rect">
            <a:avLst/>
          </a:prstGeom>
        </p:spPr>
        <p:txBody>
          <a:bodyPr lIns="0" tIns="0" rIns="0" bIns="0" anchor="ctr" anchorCtr="1">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de-DE" sz="6000" b="0" strike="noStrike" spc="-1" dirty="0">
                <a:solidFill>
                  <a:srgbClr val="000000"/>
                </a:solidFill>
                <a:latin typeface="Roboto Slab"/>
                <a:ea typeface="Roboto Slab"/>
              </a:rPr>
              <a:t>Training zu </a:t>
            </a:r>
            <a:r>
              <a:rPr lang="de-DE" sz="6000" b="0" strike="noStrike" spc="-1" dirty="0" err="1">
                <a:solidFill>
                  <a:srgbClr val="000000"/>
                </a:solidFill>
                <a:latin typeface="Roboto Slab"/>
                <a:ea typeface="Roboto Slab"/>
              </a:rPr>
              <a:t>Diversity</a:t>
            </a:r>
            <a:r>
              <a:rPr lang="de-DE" sz="6000" b="0" strike="noStrike" spc="-1" dirty="0">
                <a:solidFill>
                  <a:srgbClr val="000000"/>
                </a:solidFill>
                <a:latin typeface="Roboto Slab"/>
                <a:ea typeface="Roboto Slab"/>
              </a:rPr>
              <a:t> Management </a:t>
            </a:r>
          </a:p>
          <a:p>
            <a:pPr algn="r">
              <a:lnSpc>
                <a:spcPct val="110000"/>
              </a:lnSpc>
            </a:pPr>
            <a:r>
              <a:rPr lang="de-DE" sz="6000" b="0" strike="noStrike" spc="-1" dirty="0">
                <a:solidFill>
                  <a:srgbClr val="000000"/>
                </a:solidFill>
                <a:latin typeface="Roboto Slab"/>
                <a:ea typeface="Roboto Slab"/>
              </a:rPr>
              <a:t>für KMU in NRW</a:t>
            </a:r>
          </a:p>
          <a:p>
            <a:pPr algn="r">
              <a:lnSpc>
                <a:spcPct val="110000"/>
              </a:lnSpc>
            </a:pPr>
            <a:r>
              <a:rPr lang="de-DE" dirty="0">
                <a:latin typeface="Roboto Slab" pitchFamily="2" charset="0"/>
                <a:ea typeface="Roboto Slab" pitchFamily="2" charset="0"/>
              </a:rPr>
              <a:t>Aufbaumodul</a:t>
            </a:r>
            <a:endParaRPr lang="de-DE" sz="5800" dirty="0">
              <a:latin typeface="Roboto Slab" pitchFamily="2" charset="0"/>
              <a:ea typeface="Roboto Slab" pitchFamily="2" charset="0"/>
            </a:endParaRPr>
          </a:p>
        </p:txBody>
      </p:sp>
      <p:sp>
        <p:nvSpPr>
          <p:cNvPr id="6" name="Textfeld 5">
            <a:extLst>
              <a:ext uri="{FF2B5EF4-FFF2-40B4-BE49-F238E27FC236}">
                <a16:creationId xmlns:a16="http://schemas.microsoft.com/office/drawing/2014/main" id="{5FDB4F4E-51D1-4D20-B7A9-A03104F98DBE}"/>
              </a:ext>
            </a:extLst>
          </p:cNvPr>
          <p:cNvSpPr txBox="1"/>
          <p:nvPr/>
        </p:nvSpPr>
        <p:spPr>
          <a:xfrm>
            <a:off x="158646" y="4679909"/>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7" name="Grafik 6">
            <a:extLst>
              <a:ext uri="{FF2B5EF4-FFF2-40B4-BE49-F238E27FC236}">
                <a16:creationId xmlns:a16="http://schemas.microsoft.com/office/drawing/2014/main" id="{A8FD0F08-D447-45E9-BCC3-9EE1287A8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79" y="4895353"/>
            <a:ext cx="1320596" cy="604416"/>
          </a:xfrm>
          <a:prstGeom prst="rect">
            <a:avLst/>
          </a:prstGeom>
        </p:spPr>
      </p:pic>
      <p:sp>
        <p:nvSpPr>
          <p:cNvPr id="8" name="Textfeld 7">
            <a:extLst>
              <a:ext uri="{FF2B5EF4-FFF2-40B4-BE49-F238E27FC236}">
                <a16:creationId xmlns:a16="http://schemas.microsoft.com/office/drawing/2014/main" id="{E9D7B63C-3DB3-4093-A5FA-D5B3138F467E}"/>
              </a:ext>
            </a:extLst>
          </p:cNvPr>
          <p:cNvSpPr txBox="1"/>
          <p:nvPr/>
        </p:nvSpPr>
        <p:spPr>
          <a:xfrm>
            <a:off x="131554" y="5793905"/>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gefördert vom</a:t>
            </a:r>
          </a:p>
        </p:txBody>
      </p:sp>
    </p:spTree>
    <p:extLst>
      <p:ext uri="{BB962C8B-B14F-4D97-AF65-F5344CB8AC3E}">
        <p14:creationId xmlns:p14="http://schemas.microsoft.com/office/powerpoint/2010/main" val="88575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4">
            <a:extLst>
              <a:ext uri="{FF2B5EF4-FFF2-40B4-BE49-F238E27FC236}">
                <a16:creationId xmlns:a16="http://schemas.microsoft.com/office/drawing/2014/main" id="{8B420DF0-467E-424C-B5F5-9656682FE32D}"/>
              </a:ext>
            </a:extLst>
          </p:cNvPr>
          <p:cNvSpPr/>
          <p:nvPr/>
        </p:nvSpPr>
        <p:spPr>
          <a:xfrm rot="288000">
            <a:off x="-837000" y="1414440"/>
            <a:ext cx="8261280" cy="5313600"/>
          </a:xfrm>
          <a:prstGeom prst="ellipse">
            <a:avLst/>
          </a:prstGeom>
          <a:solidFill>
            <a:srgbClr val="AFCA0B">
              <a:alpha val="10000"/>
            </a:srgbClr>
          </a:solidFill>
          <a:ln>
            <a:noFill/>
          </a:ln>
        </p:spPr>
        <p:style>
          <a:lnRef idx="2">
            <a:schemeClr val="accent1">
              <a:shade val="50000"/>
            </a:schemeClr>
          </a:lnRef>
          <a:fillRef idx="1">
            <a:schemeClr val="accent1"/>
          </a:fillRef>
          <a:effectRef idx="0">
            <a:schemeClr val="accent1"/>
          </a:effectRef>
          <a:fontRef idx="minor"/>
        </p:style>
      </p:sp>
      <p:sp>
        <p:nvSpPr>
          <p:cNvPr id="14" name="Ellipse 13">
            <a:extLst>
              <a:ext uri="{FF2B5EF4-FFF2-40B4-BE49-F238E27FC236}">
                <a16:creationId xmlns:a16="http://schemas.microsoft.com/office/drawing/2014/main" id="{AB1A0657-1197-4837-8BEC-83D7E58E8675}"/>
              </a:ext>
            </a:extLst>
          </p:cNvPr>
          <p:cNvSpPr/>
          <p:nvPr/>
        </p:nvSpPr>
        <p:spPr>
          <a:xfrm rot="1897800">
            <a:off x="-1886040" y="1554120"/>
            <a:ext cx="7741080" cy="7395120"/>
          </a:xfrm>
          <a:prstGeom prst="ellipse">
            <a:avLst/>
          </a:prstGeom>
          <a:solidFill>
            <a:srgbClr val="AFCA0B">
              <a:alpha val="10000"/>
            </a:srgbClr>
          </a:solidFill>
          <a:ln>
            <a:noFill/>
          </a:ln>
        </p:spPr>
        <p:style>
          <a:lnRef idx="2">
            <a:schemeClr val="accent1">
              <a:shade val="50000"/>
            </a:schemeClr>
          </a:lnRef>
          <a:fillRef idx="1">
            <a:schemeClr val="accent1"/>
          </a:fillRef>
          <a:effectRef idx="0">
            <a:schemeClr val="accent1"/>
          </a:effectRef>
          <a:fontRef idx="minor"/>
        </p:style>
      </p:sp>
      <p:sp>
        <p:nvSpPr>
          <p:cNvPr id="182" name="Rechteck 19"/>
          <p:cNvSpPr/>
          <p:nvPr/>
        </p:nvSpPr>
        <p:spPr>
          <a:xfrm>
            <a:off x="0" y="150840"/>
            <a:ext cx="3488040" cy="45360"/>
          </a:xfrm>
          <a:prstGeom prst="rect">
            <a:avLst/>
          </a:prstGeom>
          <a:solidFill>
            <a:srgbClr val="AFCA0B"/>
          </a:solidFill>
          <a:ln>
            <a:noFill/>
          </a:ln>
        </p:spPr>
        <p:style>
          <a:lnRef idx="2">
            <a:schemeClr val="accent1">
              <a:shade val="50000"/>
            </a:schemeClr>
          </a:lnRef>
          <a:fillRef idx="1">
            <a:schemeClr val="accent1"/>
          </a:fillRef>
          <a:effectRef idx="0">
            <a:schemeClr val="accent1"/>
          </a:effectRef>
          <a:fontRef idx="minor"/>
        </p:style>
      </p:sp>
      <p:sp>
        <p:nvSpPr>
          <p:cNvPr id="25" name="Ellipse 4">
            <a:extLst>
              <a:ext uri="{FF2B5EF4-FFF2-40B4-BE49-F238E27FC236}">
                <a16:creationId xmlns:a16="http://schemas.microsoft.com/office/drawing/2014/main" id="{D028FFFB-B343-406B-BD9A-80215F0DE749}"/>
              </a:ext>
            </a:extLst>
          </p:cNvPr>
          <p:cNvSpPr/>
          <p:nvPr/>
        </p:nvSpPr>
        <p:spPr>
          <a:xfrm rot="288000">
            <a:off x="6900228" y="2648557"/>
            <a:ext cx="4564915" cy="3883615"/>
          </a:xfrm>
          <a:prstGeom prst="ellipse">
            <a:avLst/>
          </a:prstGeom>
          <a:solidFill>
            <a:srgbClr val="AFCA0B">
              <a:alpha val="10000"/>
            </a:srgbClr>
          </a:solidFill>
          <a:ln>
            <a:noFill/>
          </a:ln>
        </p:spPr>
        <p:style>
          <a:lnRef idx="2">
            <a:schemeClr val="accent1">
              <a:shade val="50000"/>
            </a:schemeClr>
          </a:lnRef>
          <a:fillRef idx="1">
            <a:schemeClr val="accent1"/>
          </a:fillRef>
          <a:effectRef idx="0">
            <a:schemeClr val="accent1"/>
          </a:effectRef>
          <a:fontRef idx="minor"/>
        </p:style>
      </p:sp>
      <p:pic>
        <p:nvPicPr>
          <p:cNvPr id="183" name="Grafik 14"/>
          <p:cNvPicPr/>
          <p:nvPr/>
        </p:nvPicPr>
        <p:blipFill>
          <a:blip r:embed="rId3"/>
          <a:stretch/>
        </p:blipFill>
        <p:spPr>
          <a:xfrm>
            <a:off x="11140200" y="6365520"/>
            <a:ext cx="741240" cy="339120"/>
          </a:xfrm>
          <a:prstGeom prst="rect">
            <a:avLst/>
          </a:prstGeom>
          <a:ln w="0">
            <a:noFill/>
          </a:ln>
        </p:spPr>
      </p:pic>
      <p:sp>
        <p:nvSpPr>
          <p:cNvPr id="184" name="Titel 1"/>
          <p:cNvSpPr/>
          <p:nvPr/>
        </p:nvSpPr>
        <p:spPr>
          <a:xfrm>
            <a:off x="72360" y="290880"/>
            <a:ext cx="408780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a:solidFill>
                  <a:srgbClr val="AFCA0B"/>
                </a:solidFill>
                <a:latin typeface="Roboto Slab"/>
                <a:ea typeface="Roboto Slab"/>
              </a:rPr>
              <a:t>Aufbaumodul | Kapitel 3: Positive Auswirkungen</a:t>
            </a:r>
            <a:endParaRPr lang="de-DE" sz="1100" b="0" strike="noStrike" spc="-1">
              <a:latin typeface="Arial"/>
            </a:endParaRPr>
          </a:p>
        </p:txBody>
      </p:sp>
      <p:sp>
        <p:nvSpPr>
          <p:cNvPr id="185" name="Titel 1"/>
          <p:cNvSpPr/>
          <p:nvPr/>
        </p:nvSpPr>
        <p:spPr>
          <a:xfrm>
            <a:off x="72360" y="6453360"/>
            <a:ext cx="978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AFCA0B"/>
                </a:solidFill>
                <a:latin typeface="Roboto Slab"/>
                <a:ea typeface="Roboto Slab"/>
              </a:rPr>
              <a:t>Seite 10/18</a:t>
            </a:r>
            <a:endParaRPr lang="de-DE" sz="1100" b="0" strike="noStrike" spc="-1" dirty="0">
              <a:latin typeface="Arial"/>
            </a:endParaRPr>
          </a:p>
        </p:txBody>
      </p:sp>
      <p:sp>
        <p:nvSpPr>
          <p:cNvPr id="186" name="Textfeld 22"/>
          <p:cNvSpPr/>
          <p:nvPr/>
        </p:nvSpPr>
        <p:spPr>
          <a:xfrm>
            <a:off x="10925640" y="6183000"/>
            <a:ext cx="105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87" name="Rechteck 16"/>
          <p:cNvSpPr/>
          <p:nvPr/>
        </p:nvSpPr>
        <p:spPr>
          <a:xfrm>
            <a:off x="0" y="6334560"/>
            <a:ext cx="882360" cy="45360"/>
          </a:xfrm>
          <a:prstGeom prst="rect">
            <a:avLst/>
          </a:prstGeom>
          <a:solidFill>
            <a:srgbClr val="AFCA0B"/>
          </a:solidFill>
          <a:ln>
            <a:noFill/>
          </a:ln>
        </p:spPr>
        <p:style>
          <a:lnRef idx="2">
            <a:schemeClr val="accent1">
              <a:shade val="50000"/>
            </a:schemeClr>
          </a:lnRef>
          <a:fillRef idx="1">
            <a:schemeClr val="accent1"/>
          </a:fillRef>
          <a:effectRef idx="0">
            <a:schemeClr val="accent1"/>
          </a:effectRef>
          <a:fontRef idx="minor"/>
        </p:style>
      </p:sp>
      <p:sp>
        <p:nvSpPr>
          <p:cNvPr id="15" name="Inhaltsplatzhalter 3">
            <a:extLst>
              <a:ext uri="{FF2B5EF4-FFF2-40B4-BE49-F238E27FC236}">
                <a16:creationId xmlns:a16="http://schemas.microsoft.com/office/drawing/2014/main" id="{5B582075-C1C2-4B3C-B110-C722A7735950}"/>
              </a:ext>
            </a:extLst>
          </p:cNvPr>
          <p:cNvSpPr/>
          <p:nvPr/>
        </p:nvSpPr>
        <p:spPr>
          <a:xfrm>
            <a:off x="702360" y="2529119"/>
            <a:ext cx="5392800" cy="38487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AFCA0B"/>
              </a:buClr>
              <a:buFont typeface="Arial"/>
              <a:buChar char="•"/>
            </a:pPr>
            <a:r>
              <a:rPr lang="de-DE" sz="2800" b="0" strike="noStrike" spc="-1" dirty="0">
                <a:solidFill>
                  <a:srgbClr val="000000"/>
                </a:solidFill>
                <a:latin typeface="Roboto Light"/>
                <a:ea typeface="Roboto Light"/>
              </a:rPr>
              <a:t>Arbeitsblatt 7</a:t>
            </a:r>
            <a:endParaRPr lang="de-DE" sz="2800" b="0" strike="noStrike" spc="-1" dirty="0">
              <a:latin typeface="Arial"/>
            </a:endParaRPr>
          </a:p>
        </p:txBody>
      </p:sp>
      <p:graphicFrame>
        <p:nvGraphicFramePr>
          <p:cNvPr id="18" name="Objekt 17">
            <a:extLst>
              <a:ext uri="{FF2B5EF4-FFF2-40B4-BE49-F238E27FC236}">
                <a16:creationId xmlns:a16="http://schemas.microsoft.com/office/drawing/2014/main" id="{76EE2DA9-6CBF-4ABE-A656-545E794B6953}"/>
              </a:ext>
            </a:extLst>
          </p:cNvPr>
          <p:cNvGraphicFramePr>
            <a:graphicFrameLocks noChangeAspect="1"/>
          </p:cNvGraphicFramePr>
          <p:nvPr>
            <p:extLst>
              <p:ext uri="{D42A27DB-BD31-4B8C-83A1-F6EECF244321}">
                <p14:modId xmlns:p14="http://schemas.microsoft.com/office/powerpoint/2010/main" val="4026549850"/>
              </p:ext>
            </p:extLst>
          </p:nvPr>
        </p:nvGraphicFramePr>
        <p:xfrm>
          <a:off x="993719" y="3104380"/>
          <a:ext cx="2134794" cy="3021003"/>
        </p:xfrm>
        <a:graphic>
          <a:graphicData uri="http://schemas.openxmlformats.org/presentationml/2006/ole">
            <mc:AlternateContent xmlns:mc="http://schemas.openxmlformats.org/markup-compatibility/2006">
              <mc:Choice xmlns:v="urn:schemas-microsoft-com:vml" Requires="v">
                <p:oleObj name="Acrobat Document" r:id="rId4" imgW="3778123" imgH="5346448" progId="Acrobat.Document.DC">
                  <p:embed/>
                </p:oleObj>
              </mc:Choice>
              <mc:Fallback>
                <p:oleObj name="Acrobat Document" r:id="rId4" imgW="3778123" imgH="5346448" progId="Acrobat.Document.DC">
                  <p:embed/>
                  <p:pic>
                    <p:nvPicPr>
                      <p:cNvPr id="17" name="Objekt 16">
                        <a:extLst>
                          <a:ext uri="{FF2B5EF4-FFF2-40B4-BE49-F238E27FC236}">
                            <a16:creationId xmlns:a16="http://schemas.microsoft.com/office/drawing/2014/main" id="{E6A26307-B8A4-4D05-BE15-589DDE495B63}"/>
                          </a:ext>
                        </a:extLst>
                      </p:cNvPr>
                      <p:cNvPicPr/>
                      <p:nvPr/>
                    </p:nvPicPr>
                    <p:blipFill>
                      <a:blip r:embed="rId5"/>
                      <a:stretch>
                        <a:fillRect/>
                      </a:stretch>
                    </p:blipFill>
                    <p:spPr>
                      <a:xfrm>
                        <a:off x="993719" y="3104380"/>
                        <a:ext cx="2134794" cy="3021003"/>
                      </a:xfrm>
                      <a:prstGeom prst="rect">
                        <a:avLst/>
                      </a:prstGeom>
                    </p:spPr>
                  </p:pic>
                </p:oleObj>
              </mc:Fallback>
            </mc:AlternateContent>
          </a:graphicData>
        </a:graphic>
      </p:graphicFrame>
      <p:sp>
        <p:nvSpPr>
          <p:cNvPr id="22" name="Titel 1">
            <a:extLst>
              <a:ext uri="{FF2B5EF4-FFF2-40B4-BE49-F238E27FC236}">
                <a16:creationId xmlns:a16="http://schemas.microsoft.com/office/drawing/2014/main" id="{CAE047ED-B441-41A5-BD3E-DC2B934CF897}"/>
              </a:ext>
            </a:extLst>
          </p:cNvPr>
          <p:cNvSpPr/>
          <p:nvPr/>
        </p:nvSpPr>
        <p:spPr>
          <a:xfrm>
            <a:off x="838080" y="632830"/>
            <a:ext cx="10514880" cy="18315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2500"/>
          </a:bodyPr>
          <a:lstStyle/>
          <a:p>
            <a:pPr>
              <a:lnSpc>
                <a:spcPct val="90000"/>
              </a:lnSpc>
              <a:tabLst>
                <a:tab pos="0" algn="l"/>
              </a:tabLst>
            </a:pPr>
            <a:r>
              <a:rPr lang="de-DE" sz="4000" b="0" strike="noStrike" spc="-1" dirty="0">
                <a:solidFill>
                  <a:srgbClr val="000000"/>
                </a:solidFill>
                <a:latin typeface="Roboto Slab"/>
                <a:ea typeface="Roboto Slab"/>
              </a:rPr>
              <a:t>Interaktive Einheit:</a:t>
            </a:r>
            <a:br>
              <a:rPr lang="de-DE" sz="4000" b="0" strike="noStrike" spc="-1" dirty="0">
                <a:solidFill>
                  <a:srgbClr val="000000"/>
                </a:solidFill>
                <a:latin typeface="Roboto Slab"/>
                <a:ea typeface="Roboto Slab"/>
              </a:rPr>
            </a:br>
            <a:r>
              <a:rPr lang="de-DE" sz="4000" b="0" strike="noStrike" spc="-1" dirty="0">
                <a:solidFill>
                  <a:srgbClr val="000000"/>
                </a:solidFill>
                <a:latin typeface="Roboto Slab"/>
                <a:ea typeface="Roboto Slab"/>
              </a:rPr>
              <a:t>„Gewinne, Gewinne, Gewinne!</a:t>
            </a:r>
            <a:br>
              <a:rPr lang="de-DE" sz="4000" dirty="0"/>
            </a:br>
            <a:r>
              <a:rPr lang="de-DE" sz="4000" b="0" strike="noStrike" spc="-1" dirty="0">
                <a:solidFill>
                  <a:srgbClr val="000000"/>
                </a:solidFill>
                <a:latin typeface="Roboto Slab"/>
                <a:ea typeface="Roboto Slab"/>
              </a:rPr>
              <a:t>Was bringt eine offene Unternehmenskultur</a:t>
            </a:r>
            <a:r>
              <a:rPr lang="de-DE" sz="4000" spc="-1" dirty="0">
                <a:solidFill>
                  <a:srgbClr val="000000"/>
                </a:solidFill>
                <a:latin typeface="Roboto Slab"/>
                <a:ea typeface="Roboto Slab"/>
              </a:rPr>
              <a:t>?“</a:t>
            </a:r>
            <a:endParaRPr lang="de-DE" sz="4000" b="0" strike="noStrike" spc="-1" dirty="0">
              <a:latin typeface="Arial"/>
            </a:endParaRPr>
          </a:p>
        </p:txBody>
      </p:sp>
      <p:pic>
        <p:nvPicPr>
          <p:cNvPr id="3" name="Grafik 2">
            <a:extLst>
              <a:ext uri="{FF2B5EF4-FFF2-40B4-BE49-F238E27FC236}">
                <a16:creationId xmlns:a16="http://schemas.microsoft.com/office/drawing/2014/main" id="{29869A56-3796-4936-AF92-704B3CAA25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8830" y="2834171"/>
            <a:ext cx="2480936" cy="35548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Aufbaumodul Kapitel 3: Positive Auswirkungen">
            <a:hlinkClick r:id="" action="ppaction://media"/>
            <a:extLst>
              <a:ext uri="{FF2B5EF4-FFF2-40B4-BE49-F238E27FC236}">
                <a16:creationId xmlns:a16="http://schemas.microsoft.com/office/drawing/2014/main" id="{B796A030-7566-0D84-6BFD-7E9AB8467F1F}"/>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317329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525907E-7D66-488D-977C-E01B7C8E04CA}"/>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spc="-1" dirty="0">
                <a:solidFill>
                  <a:srgbClr val="003063"/>
                </a:solidFill>
                <a:latin typeface="Roboto Slab"/>
                <a:ea typeface="Roboto Slab"/>
              </a:rPr>
              <a:t>Aufbau</a:t>
            </a:r>
            <a:r>
              <a:rPr lang="de-DE" sz="1100" b="0" strike="noStrike" spc="-1" dirty="0">
                <a:solidFill>
                  <a:srgbClr val="003063"/>
                </a:solidFill>
                <a:latin typeface="Roboto Slab"/>
                <a:ea typeface="Roboto Slab"/>
              </a:rPr>
              <a:t>modul</a:t>
            </a:r>
            <a:endParaRPr lang="de-DE" sz="1100" b="0" strike="noStrike" spc="-1" dirty="0">
              <a:solidFill>
                <a:srgbClr val="003063"/>
              </a:solidFill>
              <a:latin typeface="Arial"/>
            </a:endParaRPr>
          </a:p>
        </p:txBody>
      </p:sp>
      <p:sp>
        <p:nvSpPr>
          <p:cNvPr id="5" name="Rechteck 16">
            <a:extLst>
              <a:ext uri="{FF2B5EF4-FFF2-40B4-BE49-F238E27FC236}">
                <a16:creationId xmlns:a16="http://schemas.microsoft.com/office/drawing/2014/main" id="{27FB6985-9A0C-4159-8E9C-2783BF9A372E}"/>
              </a:ext>
            </a:extLst>
          </p:cNvPr>
          <p:cNvSpPr/>
          <p:nvPr/>
        </p:nvSpPr>
        <p:spPr>
          <a:xfrm>
            <a:off x="-1044720" y="150840"/>
            <a:ext cx="2467440" cy="45000"/>
          </a:xfrm>
          <a:prstGeom prst="rect">
            <a:avLst/>
          </a:prstGeom>
          <a:solidFill>
            <a:srgbClr val="003063"/>
          </a:solidFill>
          <a:ln>
            <a:noFill/>
          </a:ln>
        </p:spPr>
        <p:style>
          <a:lnRef idx="2">
            <a:schemeClr val="accent1">
              <a:shade val="50000"/>
            </a:schemeClr>
          </a:lnRef>
          <a:fillRef idx="1">
            <a:schemeClr val="accent1"/>
          </a:fillRef>
          <a:effectRef idx="0">
            <a:schemeClr val="accent1"/>
          </a:effectRef>
          <a:fontRef idx="minor"/>
        </p:style>
      </p:sp>
      <p:sp>
        <p:nvSpPr>
          <p:cNvPr id="6" name="Ellipse 5">
            <a:extLst>
              <a:ext uri="{FF2B5EF4-FFF2-40B4-BE49-F238E27FC236}">
                <a16:creationId xmlns:a16="http://schemas.microsoft.com/office/drawing/2014/main" id="{C9C1ABFA-7AA7-40C1-BFE5-08F7533AAE75}"/>
              </a:ext>
            </a:extLst>
          </p:cNvPr>
          <p:cNvSpPr/>
          <p:nvPr/>
        </p:nvSpPr>
        <p:spPr>
          <a:xfrm rot="740079">
            <a:off x="3038694" y="-652536"/>
            <a:ext cx="10491647" cy="7976337"/>
          </a:xfrm>
          <a:prstGeom prst="ellipse">
            <a:avLst/>
          </a:prstGeom>
          <a:solidFill>
            <a:srgbClr val="00306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Light" panose="02000000000000000000" pitchFamily="2" charset="0"/>
              <a:ea typeface="Roboto Light" panose="02000000000000000000" pitchFamily="2" charset="0"/>
            </a:endParaRPr>
          </a:p>
        </p:txBody>
      </p:sp>
      <p:sp>
        <p:nvSpPr>
          <p:cNvPr id="7" name="Ellipse 6">
            <a:extLst>
              <a:ext uri="{FF2B5EF4-FFF2-40B4-BE49-F238E27FC236}">
                <a16:creationId xmlns:a16="http://schemas.microsoft.com/office/drawing/2014/main" id="{92560ED7-9904-452B-8BAC-F726B91D9F4F}"/>
              </a:ext>
            </a:extLst>
          </p:cNvPr>
          <p:cNvSpPr/>
          <p:nvPr/>
        </p:nvSpPr>
        <p:spPr>
          <a:xfrm rot="20426023">
            <a:off x="2498484" y="-41784"/>
            <a:ext cx="11065001" cy="6754832"/>
          </a:xfrm>
          <a:prstGeom prst="ellipse">
            <a:avLst/>
          </a:prstGeom>
          <a:solidFill>
            <a:srgbClr val="00306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latin typeface="Roboto Light" panose="02000000000000000000" pitchFamily="2" charset="0"/>
              <a:ea typeface="Roboto Light" panose="02000000000000000000" pitchFamily="2" charset="0"/>
            </a:endParaRPr>
          </a:p>
        </p:txBody>
      </p:sp>
      <p:sp>
        <p:nvSpPr>
          <p:cNvPr id="9" name="Textfeld 8">
            <a:extLst>
              <a:ext uri="{FF2B5EF4-FFF2-40B4-BE49-F238E27FC236}">
                <a16:creationId xmlns:a16="http://schemas.microsoft.com/office/drawing/2014/main" id="{254988C6-3D7C-46DA-9C7A-341807AC80FE}"/>
              </a:ext>
            </a:extLst>
          </p:cNvPr>
          <p:cNvSpPr txBox="1"/>
          <p:nvPr/>
        </p:nvSpPr>
        <p:spPr>
          <a:xfrm>
            <a:off x="158646" y="5790244"/>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10" name="Grafik 9">
            <a:extLst>
              <a:ext uri="{FF2B5EF4-FFF2-40B4-BE49-F238E27FC236}">
                <a16:creationId xmlns:a16="http://schemas.microsoft.com/office/drawing/2014/main" id="{3BB9C0C5-8007-4AA9-A709-48A8AED03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6005688"/>
            <a:ext cx="1320596" cy="604416"/>
          </a:xfrm>
          <a:prstGeom prst="rect">
            <a:avLst/>
          </a:prstGeom>
        </p:spPr>
      </p:pic>
      <p:sp>
        <p:nvSpPr>
          <p:cNvPr id="11" name="Titel 1">
            <a:extLst>
              <a:ext uri="{FF2B5EF4-FFF2-40B4-BE49-F238E27FC236}">
                <a16:creationId xmlns:a16="http://schemas.microsoft.com/office/drawing/2014/main" id="{52472951-F1E0-4EBB-A537-1C0EF3D798D7}"/>
              </a:ext>
            </a:extLst>
          </p:cNvPr>
          <p:cNvSpPr txBox="1">
            <a:spLocks/>
          </p:cNvSpPr>
          <p:nvPr/>
        </p:nvSpPr>
        <p:spPr>
          <a:xfrm>
            <a:off x="3378993" y="2316208"/>
            <a:ext cx="8656488" cy="238759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1">
              <a:lnSpc>
                <a:spcPct val="90000"/>
              </a:lnSpc>
              <a:spcBef>
                <a:spcPts val="0"/>
              </a:spcBef>
              <a:spcAft>
                <a:spcPts val="0"/>
              </a:spcAft>
              <a:buNone/>
              <a:tabLst/>
              <a:defRPr lang="de-DE" sz="6000" b="0" i="0" u="none" strike="noStrike" kern="1200" cap="none" spc="0" baseline="0">
                <a:solidFill>
                  <a:srgbClr val="000000"/>
                </a:solidFill>
                <a:uFillTx/>
                <a:latin typeface="Calibri Light"/>
              </a:defRPr>
            </a:lvl1pPr>
          </a:lstStyle>
          <a:p>
            <a:pPr algn="r">
              <a:lnSpc>
                <a:spcPct val="100000"/>
              </a:lnSpc>
            </a:pPr>
            <a:r>
              <a:rPr lang="de-DE" sz="5800" dirty="0">
                <a:solidFill>
                  <a:schemeClr val="tx1"/>
                </a:solidFill>
                <a:latin typeface="Roboto Slab" pitchFamily="2" charset="0"/>
                <a:ea typeface="Roboto Slab" pitchFamily="2" charset="0"/>
              </a:rPr>
              <a:t>Aufbaumodul Kapitel 4:</a:t>
            </a:r>
            <a:endParaRPr lang="de-DE" sz="4400" dirty="0">
              <a:solidFill>
                <a:schemeClr val="tx1"/>
              </a:solidFill>
              <a:latin typeface="Roboto Slab" pitchFamily="2" charset="0"/>
              <a:ea typeface="Roboto Slab" pitchFamily="2" charset="0"/>
            </a:endParaRPr>
          </a:p>
          <a:p>
            <a:pPr algn="r">
              <a:lnSpc>
                <a:spcPct val="100000"/>
              </a:lnSpc>
            </a:pPr>
            <a:r>
              <a:rPr lang="de-DE" sz="4400" dirty="0">
                <a:solidFill>
                  <a:schemeClr val="tx1"/>
                </a:solidFill>
                <a:latin typeface="Roboto Slab" pitchFamily="2" charset="0"/>
                <a:ea typeface="Roboto Slab" pitchFamily="2" charset="0"/>
              </a:rPr>
              <a:t>Maßnahmen für eine offene Unternehmenskultur </a:t>
            </a:r>
          </a:p>
        </p:txBody>
      </p:sp>
    </p:spTree>
    <p:extLst>
      <p:ext uri="{BB962C8B-B14F-4D97-AF65-F5344CB8AC3E}">
        <p14:creationId xmlns:p14="http://schemas.microsoft.com/office/powerpoint/2010/main" val="415907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n 2" title="Aufbaumodul Kapitel 4: Maßnahmen für eine offene Unternehmenskultur">
            <a:hlinkClick r:id="" action="ppaction://media"/>
            <a:extLst>
              <a:ext uri="{FF2B5EF4-FFF2-40B4-BE49-F238E27FC236}">
                <a16:creationId xmlns:a16="http://schemas.microsoft.com/office/drawing/2014/main" id="{B8D622E8-415B-B1E8-5EE1-150F8583101E}"/>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33524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e 4">
            <a:extLst>
              <a:ext uri="{FF2B5EF4-FFF2-40B4-BE49-F238E27FC236}">
                <a16:creationId xmlns:a16="http://schemas.microsoft.com/office/drawing/2014/main" id="{B2B4F2DF-F811-4BBC-AA24-9B4460B58665}"/>
              </a:ext>
            </a:extLst>
          </p:cNvPr>
          <p:cNvSpPr/>
          <p:nvPr/>
        </p:nvSpPr>
        <p:spPr>
          <a:xfrm rot="288000">
            <a:off x="-837000" y="1414440"/>
            <a:ext cx="8261280" cy="5313600"/>
          </a:xfrm>
          <a:prstGeom prst="ellipse">
            <a:avLst/>
          </a:prstGeom>
          <a:solidFill>
            <a:srgbClr val="003063">
              <a:alpha val="10000"/>
            </a:srgbClr>
          </a:solidFill>
          <a:ln>
            <a:noFill/>
          </a:ln>
        </p:spPr>
        <p:style>
          <a:lnRef idx="2">
            <a:schemeClr val="accent1">
              <a:shade val="50000"/>
            </a:schemeClr>
          </a:lnRef>
          <a:fillRef idx="1">
            <a:schemeClr val="accent1"/>
          </a:fillRef>
          <a:effectRef idx="0">
            <a:schemeClr val="accent1"/>
          </a:effectRef>
          <a:fontRef idx="minor"/>
        </p:style>
      </p:sp>
      <p:sp>
        <p:nvSpPr>
          <p:cNvPr id="19" name="Ellipse 18">
            <a:extLst>
              <a:ext uri="{FF2B5EF4-FFF2-40B4-BE49-F238E27FC236}">
                <a16:creationId xmlns:a16="http://schemas.microsoft.com/office/drawing/2014/main" id="{49C462BD-1372-4581-B53B-8E7912750D42}"/>
              </a:ext>
            </a:extLst>
          </p:cNvPr>
          <p:cNvSpPr/>
          <p:nvPr/>
        </p:nvSpPr>
        <p:spPr>
          <a:xfrm rot="1897800">
            <a:off x="-1886040" y="1554120"/>
            <a:ext cx="7741080" cy="7395120"/>
          </a:xfrm>
          <a:prstGeom prst="ellipse">
            <a:avLst/>
          </a:prstGeom>
          <a:solidFill>
            <a:srgbClr val="003063">
              <a:alpha val="10000"/>
            </a:srgbClr>
          </a:solidFill>
          <a:ln>
            <a:noFill/>
          </a:ln>
        </p:spPr>
        <p:style>
          <a:lnRef idx="2">
            <a:schemeClr val="accent1">
              <a:shade val="50000"/>
            </a:schemeClr>
          </a:lnRef>
          <a:fillRef idx="1">
            <a:schemeClr val="accent1"/>
          </a:fillRef>
          <a:effectRef idx="0">
            <a:schemeClr val="accent1"/>
          </a:effectRef>
          <a:fontRef idx="minor"/>
        </p:style>
      </p:sp>
      <p:sp>
        <p:nvSpPr>
          <p:cNvPr id="219" name="Rechteck 19"/>
          <p:cNvSpPr/>
          <p:nvPr/>
        </p:nvSpPr>
        <p:spPr>
          <a:xfrm>
            <a:off x="0" y="150840"/>
            <a:ext cx="5890320" cy="45360"/>
          </a:xfrm>
          <a:prstGeom prst="rect">
            <a:avLst/>
          </a:prstGeom>
          <a:solidFill>
            <a:srgbClr val="003063"/>
          </a:solidFill>
          <a:ln>
            <a:noFill/>
          </a:ln>
        </p:spPr>
        <p:style>
          <a:lnRef idx="2">
            <a:schemeClr val="accent1">
              <a:shade val="50000"/>
            </a:schemeClr>
          </a:lnRef>
          <a:fillRef idx="1">
            <a:schemeClr val="accent1"/>
          </a:fillRef>
          <a:effectRef idx="0">
            <a:schemeClr val="accent1"/>
          </a:effectRef>
          <a:fontRef idx="minor"/>
        </p:style>
      </p:sp>
      <p:pic>
        <p:nvPicPr>
          <p:cNvPr id="220" name="Grafik 21"/>
          <p:cNvPicPr/>
          <p:nvPr/>
        </p:nvPicPr>
        <p:blipFill>
          <a:blip r:embed="rId3"/>
          <a:stretch/>
        </p:blipFill>
        <p:spPr>
          <a:xfrm>
            <a:off x="11140200" y="6365520"/>
            <a:ext cx="741240" cy="339120"/>
          </a:xfrm>
          <a:prstGeom prst="rect">
            <a:avLst/>
          </a:prstGeom>
          <a:ln w="0">
            <a:noFill/>
          </a:ln>
        </p:spPr>
      </p:pic>
      <p:sp>
        <p:nvSpPr>
          <p:cNvPr id="221" name="Titel 1"/>
          <p:cNvSpPr/>
          <p:nvPr/>
        </p:nvSpPr>
        <p:spPr>
          <a:xfrm>
            <a:off x="72360" y="290880"/>
            <a:ext cx="77396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a:solidFill>
                  <a:srgbClr val="003063"/>
                </a:solidFill>
                <a:latin typeface="Roboto Slab"/>
                <a:ea typeface="Roboto Slab"/>
              </a:rPr>
              <a:t>Aufbaumodul | Kapitel 4: Maßnahmen für eine offene Unternehmenskultur</a:t>
            </a:r>
            <a:endParaRPr lang="de-DE" sz="1100" b="0" strike="noStrike" spc="-1">
              <a:latin typeface="Arial"/>
            </a:endParaRPr>
          </a:p>
        </p:txBody>
      </p:sp>
      <p:sp>
        <p:nvSpPr>
          <p:cNvPr id="222" name="Titel 1"/>
          <p:cNvSpPr/>
          <p:nvPr/>
        </p:nvSpPr>
        <p:spPr>
          <a:xfrm>
            <a:off x="72360" y="6453360"/>
            <a:ext cx="978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003063"/>
                </a:solidFill>
                <a:latin typeface="Roboto Slab"/>
                <a:ea typeface="Roboto Slab"/>
              </a:rPr>
              <a:t>Seite 14/18</a:t>
            </a:r>
            <a:endParaRPr lang="de-DE" sz="1100" b="0" strike="noStrike" spc="-1" dirty="0">
              <a:latin typeface="Arial"/>
            </a:endParaRPr>
          </a:p>
        </p:txBody>
      </p:sp>
      <p:sp>
        <p:nvSpPr>
          <p:cNvPr id="223" name="Textfeld 26"/>
          <p:cNvSpPr/>
          <p:nvPr/>
        </p:nvSpPr>
        <p:spPr>
          <a:xfrm>
            <a:off x="10925640" y="6183000"/>
            <a:ext cx="105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224" name="Rechteck 14"/>
          <p:cNvSpPr/>
          <p:nvPr/>
        </p:nvSpPr>
        <p:spPr>
          <a:xfrm>
            <a:off x="0" y="6334560"/>
            <a:ext cx="882360" cy="45360"/>
          </a:xfrm>
          <a:prstGeom prst="rect">
            <a:avLst/>
          </a:prstGeom>
          <a:solidFill>
            <a:srgbClr val="003063"/>
          </a:solidFill>
          <a:ln>
            <a:noFill/>
          </a:ln>
        </p:spPr>
        <p:style>
          <a:lnRef idx="2">
            <a:schemeClr val="accent1">
              <a:shade val="50000"/>
            </a:schemeClr>
          </a:lnRef>
          <a:fillRef idx="1">
            <a:schemeClr val="accent1"/>
          </a:fillRef>
          <a:effectRef idx="0">
            <a:schemeClr val="accent1"/>
          </a:effectRef>
          <a:fontRef idx="minor"/>
        </p:style>
      </p:sp>
      <p:sp>
        <p:nvSpPr>
          <p:cNvPr id="225" name="Titel 1"/>
          <p:cNvSpPr txBox="1"/>
          <p:nvPr/>
        </p:nvSpPr>
        <p:spPr>
          <a:xfrm>
            <a:off x="838080" y="637200"/>
            <a:ext cx="10515240" cy="1325160"/>
          </a:xfrm>
          <a:prstGeom prst="rect">
            <a:avLst/>
          </a:prstGeom>
          <a:noFill/>
          <a:ln w="0">
            <a:noFill/>
          </a:ln>
        </p:spPr>
        <p:txBody>
          <a:bodyPr anchor="ctr">
            <a:normAutofit/>
          </a:bodyPr>
          <a:lstStyle/>
          <a:p>
            <a:pPr>
              <a:lnSpc>
                <a:spcPct val="90000"/>
              </a:lnSpc>
              <a:tabLst>
                <a:tab pos="0" algn="l"/>
              </a:tabLst>
            </a:pPr>
            <a:r>
              <a:rPr lang="de-DE" sz="4000" b="0" strike="noStrike" spc="-1" dirty="0">
                <a:solidFill>
                  <a:srgbClr val="000000"/>
                </a:solidFill>
                <a:latin typeface="Roboto Slab"/>
                <a:ea typeface="Roboto Slab"/>
              </a:rPr>
              <a:t>Reflexionseinheit: „Welche Maßnahmen kann ich konkret umsetzen?“</a:t>
            </a:r>
            <a:endParaRPr lang="de-DE" sz="4000" b="0" strike="noStrike" spc="-1" dirty="0">
              <a:solidFill>
                <a:srgbClr val="000000"/>
              </a:solidFill>
              <a:latin typeface="Calibri"/>
            </a:endParaRPr>
          </a:p>
        </p:txBody>
      </p:sp>
      <p:graphicFrame>
        <p:nvGraphicFramePr>
          <p:cNvPr id="7" name="Objekt 6">
            <a:extLst>
              <a:ext uri="{FF2B5EF4-FFF2-40B4-BE49-F238E27FC236}">
                <a16:creationId xmlns:a16="http://schemas.microsoft.com/office/drawing/2014/main" id="{78902B76-06DF-43FC-8FB7-C9A8555404EB}"/>
              </a:ext>
            </a:extLst>
          </p:cNvPr>
          <p:cNvGraphicFramePr>
            <a:graphicFrameLocks noChangeAspect="1"/>
          </p:cNvGraphicFramePr>
          <p:nvPr>
            <p:extLst>
              <p:ext uri="{D42A27DB-BD31-4B8C-83A1-F6EECF244321}">
                <p14:modId xmlns:p14="http://schemas.microsoft.com/office/powerpoint/2010/main" val="358368352"/>
              </p:ext>
            </p:extLst>
          </p:nvPr>
        </p:nvGraphicFramePr>
        <p:xfrm>
          <a:off x="989805" y="2902630"/>
          <a:ext cx="2138708" cy="3026541"/>
        </p:xfrm>
        <a:graphic>
          <a:graphicData uri="http://schemas.openxmlformats.org/presentationml/2006/ole">
            <mc:AlternateContent xmlns:mc="http://schemas.openxmlformats.org/markup-compatibility/2006">
              <mc:Choice xmlns:v="urn:schemas-microsoft-com:vml" Requires="v">
                <p:oleObj name="Acrobat Document" r:id="rId4" imgW="3778123" imgH="5346448" progId="Acrobat.Document.DC">
                  <p:embed/>
                </p:oleObj>
              </mc:Choice>
              <mc:Fallback>
                <p:oleObj name="Acrobat Document" r:id="rId4" imgW="3778123" imgH="5346448" progId="Acrobat.Document.DC">
                  <p:embed/>
                  <p:pic>
                    <p:nvPicPr>
                      <p:cNvPr id="0" name=""/>
                      <p:cNvPicPr/>
                      <p:nvPr/>
                    </p:nvPicPr>
                    <p:blipFill>
                      <a:blip r:embed="rId5"/>
                      <a:stretch>
                        <a:fillRect/>
                      </a:stretch>
                    </p:blipFill>
                    <p:spPr>
                      <a:xfrm>
                        <a:off x="989805" y="2902630"/>
                        <a:ext cx="2138708" cy="3026541"/>
                      </a:xfrm>
                      <a:prstGeom prst="rect">
                        <a:avLst/>
                      </a:prstGeom>
                    </p:spPr>
                  </p:pic>
                </p:oleObj>
              </mc:Fallback>
            </mc:AlternateContent>
          </a:graphicData>
        </a:graphic>
      </p:graphicFrame>
      <p:sp>
        <p:nvSpPr>
          <p:cNvPr id="21" name="Inhaltsplatzhalter 3">
            <a:extLst>
              <a:ext uri="{FF2B5EF4-FFF2-40B4-BE49-F238E27FC236}">
                <a16:creationId xmlns:a16="http://schemas.microsoft.com/office/drawing/2014/main" id="{6A1FE1F9-2184-475A-A412-3365F840FC0C}"/>
              </a:ext>
            </a:extLst>
          </p:cNvPr>
          <p:cNvSpPr/>
          <p:nvPr/>
        </p:nvSpPr>
        <p:spPr>
          <a:xfrm>
            <a:off x="702360" y="2327368"/>
            <a:ext cx="5392800" cy="38487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003063"/>
              </a:buClr>
              <a:buFont typeface="Arial"/>
              <a:buChar char="•"/>
            </a:pPr>
            <a:r>
              <a:rPr lang="de-DE" sz="2800" b="0" strike="noStrike" spc="-1" dirty="0">
                <a:solidFill>
                  <a:srgbClr val="000000"/>
                </a:solidFill>
                <a:latin typeface="Roboto Light"/>
                <a:ea typeface="Roboto Light"/>
              </a:rPr>
              <a:t>Arbeitsblatt 8</a:t>
            </a:r>
            <a:endParaRPr lang="de-DE" sz="2800" b="0" strike="noStrike" spc="-1" dirty="0">
              <a:latin typeface="Arial"/>
            </a:endParaRPr>
          </a:p>
        </p:txBody>
      </p:sp>
      <p:pic>
        <p:nvPicPr>
          <p:cNvPr id="25" name="Grafik 24">
            <a:extLst>
              <a:ext uri="{FF2B5EF4-FFF2-40B4-BE49-F238E27FC236}">
                <a16:creationId xmlns:a16="http://schemas.microsoft.com/office/drawing/2014/main" id="{2D56859D-46A0-436E-BF24-CD91B55F1F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4626" y="2128031"/>
            <a:ext cx="6099048" cy="38011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12">
            <a:extLst>
              <a:ext uri="{FF2B5EF4-FFF2-40B4-BE49-F238E27FC236}">
                <a16:creationId xmlns:a16="http://schemas.microsoft.com/office/drawing/2014/main" id="{C24B2F43-6A5C-4768-A1F8-AE6744261FF1}"/>
              </a:ext>
            </a:extLst>
          </p:cNvPr>
          <p:cNvSpPr/>
          <p:nvPr/>
        </p:nvSpPr>
        <p:spPr>
          <a:xfrm rot="2230800">
            <a:off x="3477600" y="-640800"/>
            <a:ext cx="10205640" cy="7935840"/>
          </a:xfrm>
          <a:prstGeom prst="ellipse">
            <a:avLst/>
          </a:prstGeom>
          <a:solidFill>
            <a:srgbClr val="85695E">
              <a:alpha val="30000"/>
            </a:srgbClr>
          </a:solidFill>
          <a:ln>
            <a:noFill/>
          </a:ln>
        </p:spPr>
        <p:style>
          <a:lnRef idx="2">
            <a:schemeClr val="accent1">
              <a:shade val="50000"/>
            </a:schemeClr>
          </a:lnRef>
          <a:fillRef idx="1">
            <a:schemeClr val="accent1"/>
          </a:fillRef>
          <a:effectRef idx="0">
            <a:schemeClr val="accent1"/>
          </a:effectRef>
          <a:fontRef idx="minor"/>
        </p:style>
      </p:sp>
      <p:sp>
        <p:nvSpPr>
          <p:cNvPr id="11" name="Ellipse 13">
            <a:extLst>
              <a:ext uri="{FF2B5EF4-FFF2-40B4-BE49-F238E27FC236}">
                <a16:creationId xmlns:a16="http://schemas.microsoft.com/office/drawing/2014/main" id="{380525EE-476B-4CDE-8F90-BB6081362269}"/>
              </a:ext>
            </a:extLst>
          </p:cNvPr>
          <p:cNvSpPr/>
          <p:nvPr/>
        </p:nvSpPr>
        <p:spPr>
          <a:xfrm rot="20650800">
            <a:off x="3505680" y="140400"/>
            <a:ext cx="9145080" cy="6239880"/>
          </a:xfrm>
          <a:prstGeom prst="ellipse">
            <a:avLst/>
          </a:prstGeom>
          <a:solidFill>
            <a:srgbClr val="85695E">
              <a:alpha val="20000"/>
            </a:srgbClr>
          </a:solidFill>
          <a:ln>
            <a:noFill/>
          </a:ln>
        </p:spPr>
        <p:style>
          <a:lnRef idx="2">
            <a:schemeClr val="accent1">
              <a:shade val="50000"/>
            </a:schemeClr>
          </a:lnRef>
          <a:fillRef idx="1">
            <a:schemeClr val="accent1"/>
          </a:fillRef>
          <a:effectRef idx="0">
            <a:schemeClr val="accent1"/>
          </a:effectRef>
          <a:fontRef idx="minor"/>
        </p:style>
      </p:sp>
      <p:sp>
        <p:nvSpPr>
          <p:cNvPr id="12" name="Textfeld 11">
            <a:extLst>
              <a:ext uri="{FF2B5EF4-FFF2-40B4-BE49-F238E27FC236}">
                <a16:creationId xmlns:a16="http://schemas.microsoft.com/office/drawing/2014/main" id="{6F766DDF-2503-4F3B-8A25-F8E2F33EC076}"/>
              </a:ext>
            </a:extLst>
          </p:cNvPr>
          <p:cNvSpPr txBox="1"/>
          <p:nvPr/>
        </p:nvSpPr>
        <p:spPr>
          <a:xfrm>
            <a:off x="158646" y="4679909"/>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13" name="Grafik 12">
            <a:extLst>
              <a:ext uri="{FF2B5EF4-FFF2-40B4-BE49-F238E27FC236}">
                <a16:creationId xmlns:a16="http://schemas.microsoft.com/office/drawing/2014/main" id="{1CC38368-71F4-4713-A577-A59B3A249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4895353"/>
            <a:ext cx="1320596" cy="604416"/>
          </a:xfrm>
          <a:prstGeom prst="rect">
            <a:avLst/>
          </a:prstGeom>
        </p:spPr>
      </p:pic>
      <p:sp>
        <p:nvSpPr>
          <p:cNvPr id="14" name="Textfeld 13">
            <a:extLst>
              <a:ext uri="{FF2B5EF4-FFF2-40B4-BE49-F238E27FC236}">
                <a16:creationId xmlns:a16="http://schemas.microsoft.com/office/drawing/2014/main" id="{8D205A0A-D857-498A-B2EE-D141180A1E6B}"/>
              </a:ext>
            </a:extLst>
          </p:cNvPr>
          <p:cNvSpPr txBox="1"/>
          <p:nvPr/>
        </p:nvSpPr>
        <p:spPr>
          <a:xfrm>
            <a:off x="131554" y="5793905"/>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gefördert vom</a:t>
            </a:r>
          </a:p>
        </p:txBody>
      </p:sp>
      <p:sp>
        <p:nvSpPr>
          <p:cNvPr id="15" name="Titel 1">
            <a:extLst>
              <a:ext uri="{FF2B5EF4-FFF2-40B4-BE49-F238E27FC236}">
                <a16:creationId xmlns:a16="http://schemas.microsoft.com/office/drawing/2014/main" id="{F6D00B45-DB5F-4258-B66E-8DDAEE25BD8A}"/>
              </a:ext>
            </a:extLst>
          </p:cNvPr>
          <p:cNvSpPr txBox="1">
            <a:spLocks/>
          </p:cNvSpPr>
          <p:nvPr/>
        </p:nvSpPr>
        <p:spPr>
          <a:xfrm>
            <a:off x="4885267" y="2032002"/>
            <a:ext cx="7017195" cy="2387598"/>
          </a:xfrm>
          <a:prstGeom prst="rect">
            <a:avLst/>
          </a:prstGeom>
        </p:spPr>
        <p:txBody>
          <a:bodyPr lIns="0" tIns="0" rIns="0" bIns="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de-DE" sz="6000" b="0" strike="noStrike" spc="-1" dirty="0">
                <a:solidFill>
                  <a:srgbClr val="000000"/>
                </a:solidFill>
                <a:latin typeface="Roboto Slab"/>
                <a:ea typeface="Roboto Slab"/>
              </a:rPr>
              <a:t>Zusatz</a:t>
            </a:r>
          </a:p>
        </p:txBody>
      </p:sp>
      <p:sp>
        <p:nvSpPr>
          <p:cNvPr id="16" name="Titel 1">
            <a:extLst>
              <a:ext uri="{FF2B5EF4-FFF2-40B4-BE49-F238E27FC236}">
                <a16:creationId xmlns:a16="http://schemas.microsoft.com/office/drawing/2014/main" id="{C8D4B103-9427-4FCB-9944-50052FAE24BD}"/>
              </a:ext>
            </a:extLst>
          </p:cNvPr>
          <p:cNvSpPr/>
          <p:nvPr/>
        </p:nvSpPr>
        <p:spPr>
          <a:xfrm>
            <a:off x="72360" y="290880"/>
            <a:ext cx="4087440" cy="25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tabLst>
                <a:tab pos="0" algn="l"/>
              </a:tabLst>
            </a:pPr>
            <a:r>
              <a:rPr lang="de-DE" sz="1100" b="0" strike="noStrike" spc="-1" dirty="0">
                <a:solidFill>
                  <a:srgbClr val="85695E"/>
                </a:solidFill>
                <a:latin typeface="Roboto Slab"/>
                <a:ea typeface="Roboto Slab"/>
              </a:rPr>
              <a:t>Aufbaumodul</a:t>
            </a:r>
            <a:endParaRPr lang="de-DE" sz="1100" b="0" strike="noStrike" spc="-1" dirty="0">
              <a:solidFill>
                <a:srgbClr val="85695E"/>
              </a:solidFill>
              <a:latin typeface="Arial"/>
            </a:endParaRPr>
          </a:p>
        </p:txBody>
      </p:sp>
      <p:sp>
        <p:nvSpPr>
          <p:cNvPr id="17" name="Rechteck 16">
            <a:extLst>
              <a:ext uri="{FF2B5EF4-FFF2-40B4-BE49-F238E27FC236}">
                <a16:creationId xmlns:a16="http://schemas.microsoft.com/office/drawing/2014/main" id="{40FBCD87-AE95-4463-8747-DC22423A1311}"/>
              </a:ext>
            </a:extLst>
          </p:cNvPr>
          <p:cNvSpPr/>
          <p:nvPr/>
        </p:nvSpPr>
        <p:spPr>
          <a:xfrm>
            <a:off x="-1044720" y="150840"/>
            <a:ext cx="2467440" cy="4500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pic>
        <p:nvPicPr>
          <p:cNvPr id="18" name="Grafik 1">
            <a:extLst>
              <a:ext uri="{FF2B5EF4-FFF2-40B4-BE49-F238E27FC236}">
                <a16:creationId xmlns:a16="http://schemas.microsoft.com/office/drawing/2014/main" id="{C0F2CEEB-EA04-47A1-AA84-938109E3927B}"/>
              </a:ext>
            </a:extLst>
          </p:cNvPr>
          <p:cNvPicPr/>
          <p:nvPr/>
        </p:nvPicPr>
        <p:blipFill>
          <a:blip r:embed="rId4">
            <a:extLst>
              <a:ext uri="{28A0092B-C50C-407E-A947-70E740481C1C}">
                <a14:useLocalDpi xmlns:a14="http://schemas.microsoft.com/office/drawing/2010/main" val="0"/>
              </a:ext>
            </a:extLst>
          </a:blip>
          <a:srcRect/>
          <a:stretch/>
        </p:blipFill>
        <p:spPr>
          <a:xfrm>
            <a:off x="224979" y="6100878"/>
            <a:ext cx="2336257" cy="478202"/>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Ellipse 4"/>
          <p:cNvSpPr/>
          <p:nvPr/>
        </p:nvSpPr>
        <p:spPr>
          <a:xfrm rot="288000">
            <a:off x="-837360" y="1414440"/>
            <a:ext cx="8261640" cy="5313960"/>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236" name="Ellipse 12"/>
          <p:cNvSpPr/>
          <p:nvPr/>
        </p:nvSpPr>
        <p:spPr>
          <a:xfrm rot="1897800">
            <a:off x="-1470240" y="1654200"/>
            <a:ext cx="7741440" cy="7395480"/>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237" name="Titel 1"/>
          <p:cNvSpPr txBox="1"/>
          <p:nvPr/>
        </p:nvSpPr>
        <p:spPr>
          <a:xfrm>
            <a:off x="838080" y="365040"/>
            <a:ext cx="10515240" cy="1325160"/>
          </a:xfrm>
          <a:prstGeom prst="rect">
            <a:avLst/>
          </a:prstGeom>
          <a:noFill/>
          <a:ln w="0">
            <a:noFill/>
          </a:ln>
        </p:spPr>
        <p:txBody>
          <a:bodyPr anchor="ctr">
            <a:normAutofit/>
          </a:bodyPr>
          <a:lstStyle/>
          <a:p>
            <a:pPr>
              <a:lnSpc>
                <a:spcPct val="90000"/>
              </a:lnSpc>
              <a:tabLst>
                <a:tab pos="0" algn="l"/>
              </a:tabLst>
            </a:pPr>
            <a:r>
              <a:rPr lang="de-DE" sz="4000" b="0" strike="noStrike" spc="-1">
                <a:solidFill>
                  <a:srgbClr val="000000"/>
                </a:solidFill>
                <a:latin typeface="Roboto Slab"/>
                <a:ea typeface="Roboto Slab"/>
              </a:rPr>
              <a:t>Abschluss &amp; Feedback: Skalierung</a:t>
            </a:r>
            <a:endParaRPr lang="de-DE" sz="4000" b="0" strike="noStrike" spc="-1">
              <a:solidFill>
                <a:srgbClr val="000000"/>
              </a:solidFill>
              <a:latin typeface="Calibri"/>
            </a:endParaRPr>
          </a:p>
        </p:txBody>
      </p:sp>
      <p:sp>
        <p:nvSpPr>
          <p:cNvPr id="238" name="Titel 1"/>
          <p:cNvSpPr/>
          <p:nvPr/>
        </p:nvSpPr>
        <p:spPr>
          <a:xfrm>
            <a:off x="72360" y="290880"/>
            <a:ext cx="408780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85695E"/>
                </a:solidFill>
                <a:latin typeface="Roboto Slab"/>
                <a:ea typeface="Roboto Slab"/>
              </a:rPr>
              <a:t>Aufbaumodul </a:t>
            </a:r>
            <a:endParaRPr lang="de-DE" sz="1100" b="0" strike="noStrike" spc="-1" dirty="0">
              <a:solidFill>
                <a:srgbClr val="85695E"/>
              </a:solidFill>
              <a:latin typeface="Arial"/>
            </a:endParaRPr>
          </a:p>
        </p:txBody>
      </p:sp>
      <p:pic>
        <p:nvPicPr>
          <p:cNvPr id="239" name="Grafik 18"/>
          <p:cNvPicPr/>
          <p:nvPr/>
        </p:nvPicPr>
        <p:blipFill>
          <a:blip r:embed="rId3"/>
          <a:stretch/>
        </p:blipFill>
        <p:spPr>
          <a:xfrm>
            <a:off x="11140200" y="6365520"/>
            <a:ext cx="741240" cy="339120"/>
          </a:xfrm>
          <a:prstGeom prst="rect">
            <a:avLst/>
          </a:prstGeom>
          <a:ln w="0">
            <a:noFill/>
          </a:ln>
        </p:spPr>
      </p:pic>
      <p:sp>
        <p:nvSpPr>
          <p:cNvPr id="240" name="Titel 1"/>
          <p:cNvSpPr/>
          <p:nvPr/>
        </p:nvSpPr>
        <p:spPr>
          <a:xfrm>
            <a:off x="72360" y="6453360"/>
            <a:ext cx="978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85695E"/>
                </a:solidFill>
                <a:latin typeface="Roboto Slab"/>
                <a:ea typeface="Roboto Slab"/>
              </a:rPr>
              <a:t>Seite </a:t>
            </a:r>
            <a:r>
              <a:rPr lang="de-DE" sz="1100" spc="-1" dirty="0">
                <a:solidFill>
                  <a:srgbClr val="85695E"/>
                </a:solidFill>
                <a:latin typeface="Roboto Slab"/>
                <a:ea typeface="Roboto Slab"/>
              </a:rPr>
              <a:t>16</a:t>
            </a:r>
            <a:r>
              <a:rPr lang="de-DE" sz="1100" b="0" strike="noStrike" spc="-1" dirty="0">
                <a:solidFill>
                  <a:srgbClr val="85695E"/>
                </a:solidFill>
                <a:latin typeface="Roboto Slab"/>
                <a:ea typeface="Roboto Slab"/>
              </a:rPr>
              <a:t>/18</a:t>
            </a:r>
            <a:endParaRPr lang="de-DE" sz="1100" b="0" strike="noStrike" spc="-1" dirty="0">
              <a:solidFill>
                <a:srgbClr val="85695E"/>
              </a:solidFill>
              <a:latin typeface="Arial"/>
            </a:endParaRPr>
          </a:p>
        </p:txBody>
      </p:sp>
      <p:sp>
        <p:nvSpPr>
          <p:cNvPr id="241" name="Textfeld 2"/>
          <p:cNvSpPr/>
          <p:nvPr/>
        </p:nvSpPr>
        <p:spPr>
          <a:xfrm>
            <a:off x="10925640" y="6183000"/>
            <a:ext cx="105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243" name="Rechteck 16"/>
          <p:cNvSpPr/>
          <p:nvPr/>
        </p:nvSpPr>
        <p:spPr>
          <a:xfrm>
            <a:off x="0" y="6334560"/>
            <a:ext cx="882360" cy="4536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sp>
        <p:nvSpPr>
          <p:cNvPr id="12" name="Inhaltsplatzhalter 3">
            <a:extLst>
              <a:ext uri="{FF2B5EF4-FFF2-40B4-BE49-F238E27FC236}">
                <a16:creationId xmlns:a16="http://schemas.microsoft.com/office/drawing/2014/main" id="{CC180542-015E-4E43-8EBB-BB698E6C835F}"/>
              </a:ext>
            </a:extLst>
          </p:cNvPr>
          <p:cNvSpPr/>
          <p:nvPr/>
        </p:nvSpPr>
        <p:spPr>
          <a:xfrm>
            <a:off x="702360" y="1825560"/>
            <a:ext cx="1065060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520" lvl="1">
              <a:lnSpc>
                <a:spcPct val="90000"/>
              </a:lnSpc>
              <a:spcBef>
                <a:spcPts val="1001"/>
              </a:spcBef>
              <a:buClr>
                <a:srgbClr val="009FE3"/>
              </a:buClr>
            </a:pPr>
            <a:r>
              <a:rPr lang="de-DE" sz="2800" b="0" strike="noStrike" spc="-1" dirty="0">
                <a:latin typeface="Roboto Light" panose="02000000000000000000" pitchFamily="2" charset="0"/>
                <a:ea typeface="Roboto Light" panose="02000000000000000000" pitchFamily="2" charset="0"/>
              </a:rPr>
              <a:t>Auf einer Skala von 1 bis 10 </a:t>
            </a:r>
            <a:br>
              <a:rPr lang="de-DE" sz="2800" b="0" strike="noStrike" spc="-1" dirty="0">
                <a:latin typeface="Roboto Light" panose="02000000000000000000" pitchFamily="2" charset="0"/>
                <a:ea typeface="Roboto Light" panose="02000000000000000000" pitchFamily="2" charset="0"/>
              </a:rPr>
            </a:br>
            <a:r>
              <a:rPr lang="de-DE" sz="2800" b="0" strike="noStrike" spc="-1" dirty="0">
                <a:latin typeface="Roboto Light" panose="02000000000000000000" pitchFamily="2" charset="0"/>
                <a:ea typeface="Roboto Light" panose="02000000000000000000" pitchFamily="2" charset="0"/>
              </a:rPr>
              <a:t>(wenn 1 sehr niedrig und 10 sehr hoch ist)...</a:t>
            </a:r>
          </a:p>
          <a:p>
            <a:pPr marL="230400" lvl="1" indent="-227880">
              <a:lnSpc>
                <a:spcPct val="90000"/>
              </a:lnSpc>
              <a:spcBef>
                <a:spcPts val="1001"/>
              </a:spcBef>
              <a:buClr>
                <a:srgbClr val="009FE3"/>
              </a:buClr>
              <a:buFont typeface="Arial"/>
              <a:buChar char="•"/>
            </a:pPr>
            <a:endParaRPr lang="de-DE" sz="2800" b="0" strike="noStrike" spc="-1" dirty="0">
              <a:latin typeface="Roboto Light" panose="02000000000000000000" pitchFamily="2" charset="0"/>
              <a:ea typeface="Roboto Light" panose="02000000000000000000" pitchFamily="2" charset="0"/>
            </a:endParaRPr>
          </a:p>
          <a:p>
            <a:pPr marL="230400" lvl="1" indent="-227880">
              <a:lnSpc>
                <a:spcPct val="90000"/>
              </a:lnSpc>
              <a:spcBef>
                <a:spcPts val="1001"/>
              </a:spcBef>
              <a:buClr>
                <a:srgbClr val="85695E"/>
              </a:buClr>
              <a:buFont typeface="Arial"/>
              <a:buChar char="•"/>
            </a:pPr>
            <a:r>
              <a:rPr lang="de-DE" sz="2800" b="0" strike="noStrike" spc="-1" dirty="0">
                <a:latin typeface="Roboto Light" panose="02000000000000000000" pitchFamily="2" charset="0"/>
                <a:ea typeface="Roboto Light" panose="02000000000000000000" pitchFamily="2" charset="0"/>
              </a:rPr>
              <a:t>Wie zufrieden mit bin ich mit den Inhalten des heutigen Trainings? </a:t>
            </a:r>
          </a:p>
          <a:p>
            <a:pPr marL="230400" lvl="1" indent="-227880">
              <a:lnSpc>
                <a:spcPct val="90000"/>
              </a:lnSpc>
              <a:spcBef>
                <a:spcPts val="1001"/>
              </a:spcBef>
              <a:buClr>
                <a:srgbClr val="85695E"/>
              </a:buClr>
              <a:buFont typeface="Arial"/>
              <a:buChar char="•"/>
            </a:pPr>
            <a:r>
              <a:rPr lang="de-DE" sz="2800" b="0" strike="noStrike" spc="-1" dirty="0">
                <a:latin typeface="Roboto Light" panose="02000000000000000000" pitchFamily="2" charset="0"/>
                <a:ea typeface="Roboto Light" panose="02000000000000000000" pitchFamily="2" charset="0"/>
              </a:rPr>
              <a:t>Wie anregend waren die Informationen aus den Videos für mich?</a:t>
            </a:r>
          </a:p>
          <a:p>
            <a:pPr marL="230400" lvl="1" indent="-227880">
              <a:lnSpc>
                <a:spcPct val="90000"/>
              </a:lnSpc>
              <a:spcBef>
                <a:spcPts val="1001"/>
              </a:spcBef>
              <a:buClr>
                <a:srgbClr val="85695E"/>
              </a:buClr>
              <a:buFont typeface="Arial"/>
              <a:buChar char="•"/>
            </a:pPr>
            <a:r>
              <a:rPr lang="de-DE" sz="2800" spc="-1" dirty="0">
                <a:latin typeface="Roboto Light" panose="02000000000000000000" pitchFamily="2" charset="0"/>
                <a:ea typeface="Roboto Light" panose="02000000000000000000" pitchFamily="2" charset="0"/>
              </a:rPr>
              <a:t>Möchte ich mich weiter mit dem Thema auseinandersetzen?</a:t>
            </a:r>
            <a:endParaRPr lang="de-DE" sz="2800" b="0" strike="noStrike" spc="-1" dirty="0">
              <a:latin typeface="Roboto Light" panose="02000000000000000000" pitchFamily="2" charset="0"/>
              <a:ea typeface="Roboto Light" panose="02000000000000000000" pitchFamily="2" charset="0"/>
            </a:endParaRPr>
          </a:p>
          <a:p>
            <a:pPr marL="2520" lvl="1">
              <a:lnSpc>
                <a:spcPct val="90000"/>
              </a:lnSpc>
              <a:spcBef>
                <a:spcPts val="1001"/>
              </a:spcBef>
              <a:buClr>
                <a:srgbClr val="009FE3"/>
              </a:buClr>
            </a:pPr>
            <a:endParaRPr lang="de-DE" sz="2800" b="0" strike="noStrike" spc="-1" dirty="0">
              <a:latin typeface="Roboto Light" panose="02000000000000000000" pitchFamily="2" charset="0"/>
              <a:ea typeface="Roboto Light" panose="02000000000000000000" pitchFamily="2" charset="0"/>
            </a:endParaRPr>
          </a:p>
        </p:txBody>
      </p:sp>
      <p:sp>
        <p:nvSpPr>
          <p:cNvPr id="13" name="Rechteck 12">
            <a:extLst>
              <a:ext uri="{FF2B5EF4-FFF2-40B4-BE49-F238E27FC236}">
                <a16:creationId xmlns:a16="http://schemas.microsoft.com/office/drawing/2014/main" id="{E66EAC02-6BEF-4B4E-91BD-3B5161AD02ED}"/>
              </a:ext>
            </a:extLst>
          </p:cNvPr>
          <p:cNvSpPr/>
          <p:nvPr/>
        </p:nvSpPr>
        <p:spPr>
          <a:xfrm>
            <a:off x="-1044720" y="150840"/>
            <a:ext cx="2467440" cy="4500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4">
            <a:extLst>
              <a:ext uri="{FF2B5EF4-FFF2-40B4-BE49-F238E27FC236}">
                <a16:creationId xmlns:a16="http://schemas.microsoft.com/office/drawing/2014/main" id="{EBDEDFB7-443A-4413-A7AD-7303B69815AD}"/>
              </a:ext>
            </a:extLst>
          </p:cNvPr>
          <p:cNvSpPr/>
          <p:nvPr/>
        </p:nvSpPr>
        <p:spPr>
          <a:xfrm rot="288000">
            <a:off x="-837360" y="1414440"/>
            <a:ext cx="8261640" cy="5313960"/>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247" name="Titel 1"/>
          <p:cNvSpPr txBox="1"/>
          <p:nvPr/>
        </p:nvSpPr>
        <p:spPr>
          <a:xfrm>
            <a:off x="838080" y="365040"/>
            <a:ext cx="10515240" cy="1325160"/>
          </a:xfrm>
          <a:prstGeom prst="rect">
            <a:avLst/>
          </a:prstGeom>
          <a:noFill/>
          <a:ln w="0">
            <a:noFill/>
          </a:ln>
        </p:spPr>
        <p:txBody>
          <a:bodyPr anchor="ctr">
            <a:normAutofit/>
          </a:bodyPr>
          <a:lstStyle/>
          <a:p>
            <a:pPr>
              <a:lnSpc>
                <a:spcPct val="90000"/>
              </a:lnSpc>
              <a:tabLst>
                <a:tab pos="0" algn="l"/>
              </a:tabLst>
            </a:pPr>
            <a:r>
              <a:rPr lang="de-DE" sz="4000" b="0" strike="noStrike" spc="-1">
                <a:solidFill>
                  <a:srgbClr val="000000"/>
                </a:solidFill>
                <a:latin typeface="Roboto Slab"/>
                <a:ea typeface="Roboto Slab"/>
              </a:rPr>
              <a:t>Abschluss &amp; Feedback: Offene Abfrage</a:t>
            </a:r>
            <a:endParaRPr lang="de-DE" sz="4000" b="0" strike="noStrike" spc="-1">
              <a:solidFill>
                <a:srgbClr val="000000"/>
              </a:solidFill>
              <a:latin typeface="Calibri"/>
            </a:endParaRPr>
          </a:p>
        </p:txBody>
      </p:sp>
      <p:pic>
        <p:nvPicPr>
          <p:cNvPr id="250" name="Grafik 18"/>
          <p:cNvPicPr/>
          <p:nvPr/>
        </p:nvPicPr>
        <p:blipFill>
          <a:blip r:embed="rId3"/>
          <a:stretch/>
        </p:blipFill>
        <p:spPr>
          <a:xfrm>
            <a:off x="11140200" y="6365520"/>
            <a:ext cx="741240" cy="339120"/>
          </a:xfrm>
          <a:prstGeom prst="rect">
            <a:avLst/>
          </a:prstGeom>
          <a:ln w="0">
            <a:noFill/>
          </a:ln>
        </p:spPr>
      </p:pic>
      <p:sp>
        <p:nvSpPr>
          <p:cNvPr id="252" name="Textfeld 2"/>
          <p:cNvSpPr/>
          <p:nvPr/>
        </p:nvSpPr>
        <p:spPr>
          <a:xfrm>
            <a:off x="10925640" y="6183000"/>
            <a:ext cx="105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2" name="Ellipse 12">
            <a:extLst>
              <a:ext uri="{FF2B5EF4-FFF2-40B4-BE49-F238E27FC236}">
                <a16:creationId xmlns:a16="http://schemas.microsoft.com/office/drawing/2014/main" id="{07B980A3-9F31-4810-B56D-85FD94520835}"/>
              </a:ext>
            </a:extLst>
          </p:cNvPr>
          <p:cNvSpPr/>
          <p:nvPr/>
        </p:nvSpPr>
        <p:spPr>
          <a:xfrm rot="1897800">
            <a:off x="-1470240" y="1654200"/>
            <a:ext cx="7741440" cy="7395480"/>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14" name="Titel 1">
            <a:extLst>
              <a:ext uri="{FF2B5EF4-FFF2-40B4-BE49-F238E27FC236}">
                <a16:creationId xmlns:a16="http://schemas.microsoft.com/office/drawing/2014/main" id="{474584D4-0263-40D2-AADC-A24CF5A97784}"/>
              </a:ext>
            </a:extLst>
          </p:cNvPr>
          <p:cNvSpPr/>
          <p:nvPr/>
        </p:nvSpPr>
        <p:spPr>
          <a:xfrm>
            <a:off x="72360" y="290880"/>
            <a:ext cx="408780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85695E"/>
                </a:solidFill>
                <a:latin typeface="Roboto Slab"/>
                <a:ea typeface="Roboto Slab"/>
              </a:rPr>
              <a:t>Aufbaumodul </a:t>
            </a:r>
            <a:endParaRPr lang="de-DE" sz="1100" b="0" strike="noStrike" spc="-1" dirty="0">
              <a:solidFill>
                <a:srgbClr val="85695E"/>
              </a:solidFill>
              <a:latin typeface="Arial"/>
            </a:endParaRPr>
          </a:p>
        </p:txBody>
      </p:sp>
      <p:sp>
        <p:nvSpPr>
          <p:cNvPr id="15" name="Titel 1">
            <a:extLst>
              <a:ext uri="{FF2B5EF4-FFF2-40B4-BE49-F238E27FC236}">
                <a16:creationId xmlns:a16="http://schemas.microsoft.com/office/drawing/2014/main" id="{C7E6C811-E3AE-4F47-996A-352F89FFF2FB}"/>
              </a:ext>
            </a:extLst>
          </p:cNvPr>
          <p:cNvSpPr/>
          <p:nvPr/>
        </p:nvSpPr>
        <p:spPr>
          <a:xfrm>
            <a:off x="72360" y="6453360"/>
            <a:ext cx="978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85695E"/>
                </a:solidFill>
                <a:latin typeface="Roboto Slab"/>
                <a:ea typeface="Roboto Slab"/>
              </a:rPr>
              <a:t>Seite 17/18</a:t>
            </a:r>
            <a:endParaRPr lang="de-DE" sz="1100" b="0" strike="noStrike" spc="-1" dirty="0">
              <a:solidFill>
                <a:srgbClr val="85695E"/>
              </a:solidFill>
              <a:latin typeface="Arial"/>
            </a:endParaRPr>
          </a:p>
        </p:txBody>
      </p:sp>
      <p:sp>
        <p:nvSpPr>
          <p:cNvPr id="17" name="Rechteck 16">
            <a:extLst>
              <a:ext uri="{FF2B5EF4-FFF2-40B4-BE49-F238E27FC236}">
                <a16:creationId xmlns:a16="http://schemas.microsoft.com/office/drawing/2014/main" id="{AE1E06CB-8914-4C5F-B23F-5B406D6A1140}"/>
              </a:ext>
            </a:extLst>
          </p:cNvPr>
          <p:cNvSpPr/>
          <p:nvPr/>
        </p:nvSpPr>
        <p:spPr>
          <a:xfrm>
            <a:off x="0" y="6334560"/>
            <a:ext cx="882360" cy="4536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sp>
        <p:nvSpPr>
          <p:cNvPr id="18" name="Inhaltsplatzhalter 3">
            <a:extLst>
              <a:ext uri="{FF2B5EF4-FFF2-40B4-BE49-F238E27FC236}">
                <a16:creationId xmlns:a16="http://schemas.microsoft.com/office/drawing/2014/main" id="{2935C483-4FE5-4B37-928D-0CDCCC367852}"/>
              </a:ext>
            </a:extLst>
          </p:cNvPr>
          <p:cNvSpPr/>
          <p:nvPr/>
        </p:nvSpPr>
        <p:spPr>
          <a:xfrm>
            <a:off x="702360" y="1825560"/>
            <a:ext cx="1065060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30400" lvl="1" indent="-227880">
              <a:lnSpc>
                <a:spcPct val="90000"/>
              </a:lnSpc>
              <a:spcBef>
                <a:spcPts val="1001"/>
              </a:spcBef>
              <a:buClr>
                <a:srgbClr val="85695E"/>
              </a:buClr>
              <a:buFont typeface="Arial"/>
              <a:buChar char="•"/>
            </a:pPr>
            <a:r>
              <a:rPr lang="de-DE" sz="2800" b="0" strike="noStrike" spc="-1" dirty="0">
                <a:latin typeface="Roboto Light" panose="02000000000000000000" pitchFamily="2" charset="0"/>
                <a:ea typeface="Roboto Light" panose="02000000000000000000" pitchFamily="2" charset="0"/>
              </a:rPr>
              <a:t>Was wird mir aus dem Seminar</a:t>
            </a:r>
            <a:br>
              <a:rPr lang="de-DE" sz="2800" b="0" strike="noStrike" spc="-1" dirty="0">
                <a:latin typeface="Roboto Light" panose="02000000000000000000" pitchFamily="2" charset="0"/>
                <a:ea typeface="Roboto Light" panose="02000000000000000000" pitchFamily="2" charset="0"/>
              </a:rPr>
            </a:br>
            <a:r>
              <a:rPr lang="de-DE" sz="2800" b="0" strike="noStrike" spc="-1" dirty="0">
                <a:latin typeface="Roboto Light" panose="02000000000000000000" pitchFamily="2" charset="0"/>
                <a:ea typeface="Roboto Light" panose="02000000000000000000" pitchFamily="2" charset="0"/>
              </a:rPr>
              <a:t>in Erinnerung bleiben?</a:t>
            </a:r>
          </a:p>
          <a:p>
            <a:pPr marL="230400" lvl="1" indent="-227880">
              <a:lnSpc>
                <a:spcPct val="90000"/>
              </a:lnSpc>
              <a:spcBef>
                <a:spcPts val="1001"/>
              </a:spcBef>
              <a:buClr>
                <a:srgbClr val="85695E"/>
              </a:buClr>
              <a:buFont typeface="Arial"/>
              <a:buChar char="•"/>
            </a:pPr>
            <a:r>
              <a:rPr lang="de-DE" sz="2800" b="0" strike="noStrike" spc="-1" dirty="0">
                <a:latin typeface="Roboto Light" panose="02000000000000000000" pitchFamily="2" charset="0"/>
                <a:ea typeface="Roboto Light" panose="02000000000000000000" pitchFamily="2" charset="0"/>
              </a:rPr>
              <a:t>Gibt es etwas, das ich künftig mehr</a:t>
            </a:r>
            <a:br>
              <a:rPr lang="de-DE" sz="2800" b="0" strike="noStrike" spc="-1" dirty="0">
                <a:latin typeface="Roboto Light" panose="02000000000000000000" pitchFamily="2" charset="0"/>
                <a:ea typeface="Roboto Light" panose="02000000000000000000" pitchFamily="2" charset="0"/>
              </a:rPr>
            </a:br>
            <a:r>
              <a:rPr lang="de-DE" sz="2800" b="0" strike="noStrike" spc="-1" dirty="0">
                <a:latin typeface="Roboto Light" panose="02000000000000000000" pitchFamily="2" charset="0"/>
                <a:ea typeface="Roboto Light" panose="02000000000000000000" pitchFamily="2" charset="0"/>
              </a:rPr>
              <a:t>im Blick halten oder anders</a:t>
            </a:r>
            <a:br>
              <a:rPr lang="de-DE" sz="2800" b="0" strike="noStrike" spc="-1" dirty="0">
                <a:latin typeface="Roboto Light" panose="02000000000000000000" pitchFamily="2" charset="0"/>
                <a:ea typeface="Roboto Light" panose="02000000000000000000" pitchFamily="2" charset="0"/>
              </a:rPr>
            </a:br>
            <a:r>
              <a:rPr lang="de-DE" sz="2800" b="0" strike="noStrike" spc="-1" dirty="0">
                <a:latin typeface="Roboto Light" panose="02000000000000000000" pitchFamily="2" charset="0"/>
                <a:ea typeface="Roboto Light" panose="02000000000000000000" pitchFamily="2" charset="0"/>
              </a:rPr>
              <a:t>machen möchte?</a:t>
            </a:r>
          </a:p>
          <a:p>
            <a:pPr marL="230400" lvl="1" indent="-227880">
              <a:lnSpc>
                <a:spcPct val="90000"/>
              </a:lnSpc>
              <a:spcBef>
                <a:spcPts val="1001"/>
              </a:spcBef>
              <a:buClr>
                <a:srgbClr val="85695E"/>
              </a:buClr>
              <a:buFont typeface="Arial"/>
              <a:buChar char="•"/>
            </a:pPr>
            <a:endParaRPr lang="de-DE" sz="2800" b="0" strike="noStrike" spc="-1" dirty="0">
              <a:latin typeface="Roboto Light" panose="02000000000000000000" pitchFamily="2" charset="0"/>
              <a:ea typeface="Roboto Light" panose="02000000000000000000" pitchFamily="2" charset="0"/>
            </a:endParaRPr>
          </a:p>
          <a:p>
            <a:pPr marL="230400" lvl="1" indent="-227880">
              <a:lnSpc>
                <a:spcPct val="90000"/>
              </a:lnSpc>
              <a:spcBef>
                <a:spcPts val="1001"/>
              </a:spcBef>
              <a:buClr>
                <a:srgbClr val="85695E"/>
              </a:buClr>
              <a:buFont typeface="Arial"/>
              <a:buChar char="•"/>
            </a:pPr>
            <a:endParaRPr lang="de-DE" sz="2800" b="0" strike="noStrike" spc="-1" dirty="0">
              <a:latin typeface="Roboto Light" panose="02000000000000000000" pitchFamily="2" charset="0"/>
              <a:ea typeface="Roboto Light" panose="02000000000000000000" pitchFamily="2" charset="0"/>
            </a:endParaRPr>
          </a:p>
        </p:txBody>
      </p:sp>
      <p:sp>
        <p:nvSpPr>
          <p:cNvPr id="13" name="Rechteck 12">
            <a:extLst>
              <a:ext uri="{FF2B5EF4-FFF2-40B4-BE49-F238E27FC236}">
                <a16:creationId xmlns:a16="http://schemas.microsoft.com/office/drawing/2014/main" id="{22E05F8C-E0AF-4B2A-B606-723D7F1721AF}"/>
              </a:ext>
            </a:extLst>
          </p:cNvPr>
          <p:cNvSpPr/>
          <p:nvPr/>
        </p:nvSpPr>
        <p:spPr>
          <a:xfrm>
            <a:off x="-1044720" y="150840"/>
            <a:ext cx="2467440" cy="4500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DFD80429-6DC0-4B7C-A4B5-EC16CD36789A}"/>
              </a:ext>
            </a:extLst>
          </p:cNvPr>
          <p:cNvSpPr/>
          <p:nvPr/>
        </p:nvSpPr>
        <p:spPr>
          <a:xfrm rot="2231094">
            <a:off x="-1747139" y="-509933"/>
            <a:ext cx="10206270" cy="7680965"/>
          </a:xfrm>
          <a:prstGeom prst="ellipse">
            <a:avLst/>
          </a:prstGeom>
          <a:solidFill>
            <a:srgbClr val="85695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177FA99A-B151-4477-A28F-530B03FE4B94}"/>
              </a:ext>
            </a:extLst>
          </p:cNvPr>
          <p:cNvSpPr/>
          <p:nvPr/>
        </p:nvSpPr>
        <p:spPr>
          <a:xfrm rot="20650921">
            <a:off x="-1216683" y="-146853"/>
            <a:ext cx="9487985" cy="7087980"/>
          </a:xfrm>
          <a:prstGeom prst="ellipse">
            <a:avLst/>
          </a:prstGeom>
          <a:solidFill>
            <a:srgbClr val="85695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F6CFE541-5223-48EA-BD7D-8B1CC678F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084" y="4593056"/>
            <a:ext cx="2001513" cy="409685"/>
          </a:xfrm>
          <a:prstGeom prst="rect">
            <a:avLst/>
          </a:prstGeom>
        </p:spPr>
      </p:pic>
      <p:sp>
        <p:nvSpPr>
          <p:cNvPr id="15" name="Textfeld 14">
            <a:extLst>
              <a:ext uri="{FF2B5EF4-FFF2-40B4-BE49-F238E27FC236}">
                <a16:creationId xmlns:a16="http://schemas.microsoft.com/office/drawing/2014/main" id="{53C63AC1-3B48-4467-B7F8-05BBA57B4107}"/>
              </a:ext>
            </a:extLst>
          </p:cNvPr>
          <p:cNvSpPr txBox="1"/>
          <p:nvPr/>
        </p:nvSpPr>
        <p:spPr>
          <a:xfrm>
            <a:off x="9111471" y="2758749"/>
            <a:ext cx="2087126" cy="246221"/>
          </a:xfrm>
          <a:prstGeom prst="rect">
            <a:avLst/>
          </a:prstGeom>
          <a:noFill/>
        </p:spPr>
        <p:txBody>
          <a:bodyPr wrap="square" rtlCol="0">
            <a:spAutoFit/>
          </a:bodyPr>
          <a:lstStyle/>
          <a:p>
            <a:r>
              <a:rPr lang="de-DE" sz="1000" dirty="0">
                <a:solidFill>
                  <a:schemeClr val="bg2">
                    <a:lumMod val="50000"/>
                  </a:schemeClr>
                </a:solidFill>
                <a:latin typeface="Roboto Light" panose="02000000000000000000" pitchFamily="2" charset="0"/>
                <a:ea typeface="Roboto Light" panose="02000000000000000000" pitchFamily="2" charset="0"/>
              </a:rPr>
              <a:t>erstellt durch das</a:t>
            </a:r>
          </a:p>
        </p:txBody>
      </p:sp>
      <p:sp>
        <p:nvSpPr>
          <p:cNvPr id="16" name="Textfeld 15">
            <a:extLst>
              <a:ext uri="{FF2B5EF4-FFF2-40B4-BE49-F238E27FC236}">
                <a16:creationId xmlns:a16="http://schemas.microsoft.com/office/drawing/2014/main" id="{BE3DBA29-D77A-4044-BD8C-6557C9FDA8A4}"/>
              </a:ext>
            </a:extLst>
          </p:cNvPr>
          <p:cNvSpPr txBox="1"/>
          <p:nvPr/>
        </p:nvSpPr>
        <p:spPr>
          <a:xfrm>
            <a:off x="9111472" y="4255556"/>
            <a:ext cx="2265807" cy="246221"/>
          </a:xfrm>
          <a:prstGeom prst="rect">
            <a:avLst/>
          </a:prstGeom>
          <a:noFill/>
        </p:spPr>
        <p:txBody>
          <a:bodyPr wrap="square" rtlCol="0">
            <a:spAutoFit/>
          </a:bodyPr>
          <a:lstStyle/>
          <a:p>
            <a:r>
              <a:rPr lang="de-DE" sz="1000" dirty="0">
                <a:solidFill>
                  <a:schemeClr val="bg2">
                    <a:lumMod val="50000"/>
                  </a:schemeClr>
                </a:solidFill>
                <a:latin typeface="Roboto Light" panose="02000000000000000000" pitchFamily="2" charset="0"/>
                <a:ea typeface="Roboto Light" panose="02000000000000000000" pitchFamily="2" charset="0"/>
              </a:rPr>
              <a:t>gefördert vom</a:t>
            </a:r>
          </a:p>
        </p:txBody>
      </p:sp>
      <p:pic>
        <p:nvPicPr>
          <p:cNvPr id="17" name="Grafik 16">
            <a:extLst>
              <a:ext uri="{FF2B5EF4-FFF2-40B4-BE49-F238E27FC236}">
                <a16:creationId xmlns:a16="http://schemas.microsoft.com/office/drawing/2014/main" id="{76C7BC10-AD73-4674-B5C6-6025A44B1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7083" y="2993449"/>
            <a:ext cx="1591591" cy="728446"/>
          </a:xfrm>
          <a:prstGeom prst="rect">
            <a:avLst/>
          </a:prstGeom>
        </p:spPr>
      </p:pic>
      <p:sp>
        <p:nvSpPr>
          <p:cNvPr id="18" name="Inhaltsplatzhalter 3">
            <a:extLst>
              <a:ext uri="{FF2B5EF4-FFF2-40B4-BE49-F238E27FC236}">
                <a16:creationId xmlns:a16="http://schemas.microsoft.com/office/drawing/2014/main" id="{48866799-B7D3-43D0-BA61-4494B2F8FF05}"/>
              </a:ext>
            </a:extLst>
          </p:cNvPr>
          <p:cNvSpPr txBox="1">
            <a:spLocks/>
          </p:cNvSpPr>
          <p:nvPr/>
        </p:nvSpPr>
        <p:spPr>
          <a:xfrm>
            <a:off x="633843" y="1757583"/>
            <a:ext cx="6571223" cy="4547967"/>
          </a:xfrm>
          <a:prstGeom prst="rect">
            <a:avLst/>
          </a:prstGeom>
        </p:spPr>
        <p:txBody>
          <a:bodyPr>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1400" dirty="0">
                <a:latin typeface="Roboto Light" panose="02000000000000000000" pitchFamily="2" charset="0"/>
                <a:ea typeface="Roboto" panose="02000000000000000000" pitchFamily="2" charset="0"/>
              </a:rPr>
              <a:t>Diese Materialien wurden durch das IDA, Institut für Diversity- &amp; Antidiskriminierungsforschung, einer Organisationseinheit der Dr. </a:t>
            </a:r>
            <a:r>
              <a:rPr lang="de-DE" sz="1400" dirty="0" err="1">
                <a:latin typeface="Roboto Light" panose="02000000000000000000" pitchFamily="2" charset="0"/>
                <a:ea typeface="Roboto" panose="02000000000000000000" pitchFamily="2" charset="0"/>
              </a:rPr>
              <a:t>Frohn</a:t>
            </a:r>
            <a:r>
              <a:rPr lang="de-DE" sz="1400" dirty="0">
                <a:latin typeface="Roboto Light" panose="02000000000000000000" pitchFamily="2" charset="0"/>
                <a:ea typeface="Roboto" panose="02000000000000000000" pitchFamily="2" charset="0"/>
              </a:rPr>
              <a:t> GmbH, erstellt. Gefördert wurde die Erstellung dieser Materialien vom MKFFI, dem Ministerium für Kinder, Familie, Flüchtlinge und Integration des Landes Nordrhein-Westfalen. Die vorliegenden Materialien dienen dazu, ansprechende Trainings &amp; Schulungsmaßnahmen zum Thema Diversity mit dem Fokus auf LSBTIQ* in hoher didaktischer Qualität durchführen zu können. </a:t>
            </a:r>
          </a:p>
          <a:p>
            <a:pPr marL="0" indent="0">
              <a:lnSpc>
                <a:spcPct val="100000"/>
              </a:lnSpc>
              <a:buNone/>
            </a:pPr>
            <a:r>
              <a:rPr lang="de-DE" sz="1050" dirty="0">
                <a:latin typeface="Roboto Light" panose="02000000000000000000" pitchFamily="2" charset="0"/>
                <a:ea typeface="Roboto" panose="02000000000000000000" pitchFamily="2" charset="0"/>
              </a:rPr>
              <a:t>Zitation: Frohn, D. &amp; </a:t>
            </a:r>
            <a:r>
              <a:rPr lang="de-DE" sz="1050" dirty="0" err="1">
                <a:latin typeface="Roboto Light" panose="02000000000000000000" pitchFamily="2" charset="0"/>
                <a:ea typeface="Roboto" panose="02000000000000000000" pitchFamily="2" charset="0"/>
              </a:rPr>
              <a:t>Heiligers</a:t>
            </a:r>
            <a:r>
              <a:rPr lang="de-DE" sz="1050" dirty="0">
                <a:latin typeface="Roboto Light" panose="02000000000000000000" pitchFamily="2" charset="0"/>
                <a:ea typeface="Roboto" panose="02000000000000000000" pitchFamily="2" charset="0"/>
              </a:rPr>
              <a:t>, N. (2021). </a:t>
            </a:r>
            <a:r>
              <a:rPr lang="de-DE" sz="1050" i="1" dirty="0">
                <a:latin typeface="Roboto Light" panose="02000000000000000000" pitchFamily="2" charset="0"/>
                <a:ea typeface="Roboto" panose="02000000000000000000" pitchFamily="2" charset="0"/>
              </a:rPr>
              <a:t>Trainingsmanual zu Diversity Management für kleine und mittlere Unternehmen in NRW.</a:t>
            </a:r>
            <a:r>
              <a:rPr lang="de-DE" sz="1050" dirty="0">
                <a:latin typeface="Roboto Light" panose="02000000000000000000" pitchFamily="2" charset="0"/>
                <a:ea typeface="Roboto" panose="02000000000000000000" pitchFamily="2" charset="0"/>
              </a:rPr>
              <a:t> IDA | Institut für Diversity- und Antidiskriminierungsforschung.</a:t>
            </a:r>
          </a:p>
          <a:p>
            <a:pPr marL="0" indent="0">
              <a:lnSpc>
                <a:spcPct val="100000"/>
              </a:lnSpc>
              <a:buNone/>
            </a:pPr>
            <a:r>
              <a:rPr lang="de-DE" sz="1000" dirty="0">
                <a:latin typeface="Roboto Light" panose="02000000000000000000" pitchFamily="2" charset="0"/>
                <a:ea typeface="Roboto" panose="02000000000000000000" pitchFamily="2" charset="0"/>
              </a:rPr>
              <a:t>Die Urheberrechte – insbesondere hinsichtlich der Studien des IDA – liegen bei der Dr. </a:t>
            </a:r>
            <a:r>
              <a:rPr lang="de-DE" sz="1000" dirty="0" err="1">
                <a:latin typeface="Roboto Light" panose="02000000000000000000" pitchFamily="2" charset="0"/>
                <a:ea typeface="Roboto" panose="02000000000000000000" pitchFamily="2" charset="0"/>
              </a:rPr>
              <a:t>Frohn</a:t>
            </a:r>
            <a:r>
              <a:rPr lang="de-DE" sz="1000" dirty="0">
                <a:latin typeface="Roboto Light" panose="02000000000000000000" pitchFamily="2" charset="0"/>
                <a:ea typeface="Roboto" panose="02000000000000000000" pitchFamily="2" charset="0"/>
              </a:rPr>
              <a:t> GmbH. Für alle Materialien liegt das uneingeschränkte Nutzungsrecht unbefristet beim MKFFI inklusive des Rechts zur Weitergabe an die durchführenden Organisationen bzw. Unternehmen. </a:t>
            </a:r>
          </a:p>
          <a:p>
            <a:pPr marL="0" indent="0">
              <a:lnSpc>
                <a:spcPct val="100000"/>
              </a:lnSpc>
              <a:buNone/>
            </a:pPr>
            <a:r>
              <a:rPr lang="de-DE" sz="1400" dirty="0">
                <a:latin typeface="Roboto Slab" pitchFamily="2" charset="0"/>
                <a:ea typeface="Roboto Slab" pitchFamily="2" charset="0"/>
              </a:rPr>
              <a:t>Die wesentlichen – diesen Materialien zugrunde liegenden – Studien finden sich kostenlos zum Download auf der Webpage des IDA (https://www.diversity-institut.info/studien_ida.html)</a:t>
            </a:r>
          </a:p>
        </p:txBody>
      </p:sp>
      <p:sp>
        <p:nvSpPr>
          <p:cNvPr id="19" name="Titel 1">
            <a:extLst>
              <a:ext uri="{FF2B5EF4-FFF2-40B4-BE49-F238E27FC236}">
                <a16:creationId xmlns:a16="http://schemas.microsoft.com/office/drawing/2014/main" id="{4F87EE5E-BE07-47F6-BA8E-5B8A35E861A0}"/>
              </a:ext>
            </a:extLst>
          </p:cNvPr>
          <p:cNvSpPr txBox="1">
            <a:spLocks/>
          </p:cNvSpPr>
          <p:nvPr/>
        </p:nvSpPr>
        <p:spPr>
          <a:xfrm>
            <a:off x="580060" y="0"/>
            <a:ext cx="2994588" cy="2387598"/>
          </a:xfrm>
          <a:prstGeom prst="rect">
            <a:avLst/>
          </a:prstGeom>
        </p:spPr>
        <p:txBody>
          <a:bodyPr lIns="0" tIns="0" rIns="0" bIns="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latin typeface="Roboto Slab" pitchFamily="2" charset="0"/>
                <a:ea typeface="Roboto Slab" pitchFamily="2" charset="0"/>
              </a:rPr>
              <a:t>Impressum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4">
            <a:extLst>
              <a:ext uri="{FF2B5EF4-FFF2-40B4-BE49-F238E27FC236}">
                <a16:creationId xmlns:a16="http://schemas.microsoft.com/office/drawing/2014/main" id="{B8F83962-15F5-47E3-851C-08EE2107890D}"/>
              </a:ext>
            </a:extLst>
          </p:cNvPr>
          <p:cNvSpPr/>
          <p:nvPr/>
        </p:nvSpPr>
        <p:spPr>
          <a:xfrm rot="288000">
            <a:off x="-837000" y="1414440"/>
            <a:ext cx="8261280" cy="5313600"/>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14" name="Ellipse 13">
            <a:extLst>
              <a:ext uri="{FF2B5EF4-FFF2-40B4-BE49-F238E27FC236}">
                <a16:creationId xmlns:a16="http://schemas.microsoft.com/office/drawing/2014/main" id="{75E1E0C3-B67E-4FF5-81CE-1CF9F3691CC4}"/>
              </a:ext>
            </a:extLst>
          </p:cNvPr>
          <p:cNvSpPr/>
          <p:nvPr/>
        </p:nvSpPr>
        <p:spPr>
          <a:xfrm rot="1897800">
            <a:off x="-1886040" y="1554120"/>
            <a:ext cx="7741080" cy="7395120"/>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103" name="Titel 1"/>
          <p:cNvSpPr/>
          <p:nvPr/>
        </p:nvSpPr>
        <p:spPr>
          <a:xfrm>
            <a:off x="3341160" y="290880"/>
            <a:ext cx="4729320" cy="251280"/>
          </a:xfrm>
          <a:prstGeom prst="rect">
            <a:avLst/>
          </a:prstGeom>
          <a:noFill/>
          <a:ln w="0">
            <a:noFill/>
          </a:ln>
        </p:spPr>
        <p:style>
          <a:lnRef idx="0">
            <a:scrgbClr r="0" g="0" b="0"/>
          </a:lnRef>
          <a:fillRef idx="0">
            <a:scrgbClr r="0" g="0" b="0"/>
          </a:fillRef>
          <a:effectRef idx="0">
            <a:scrgbClr r="0" g="0" b="0"/>
          </a:effectRef>
          <a:fontRef idx="minor"/>
        </p:style>
      </p:sp>
      <p:sp>
        <p:nvSpPr>
          <p:cNvPr id="104" name="Rechteck 19"/>
          <p:cNvSpPr/>
          <p:nvPr/>
        </p:nvSpPr>
        <p:spPr>
          <a:xfrm>
            <a:off x="0" y="150840"/>
            <a:ext cx="3912840" cy="4536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pic>
        <p:nvPicPr>
          <p:cNvPr id="105" name="Grafik 21"/>
          <p:cNvPicPr/>
          <p:nvPr/>
        </p:nvPicPr>
        <p:blipFill>
          <a:blip r:embed="rId3"/>
          <a:stretch/>
        </p:blipFill>
        <p:spPr>
          <a:xfrm>
            <a:off x="11140200" y="6365520"/>
            <a:ext cx="741240" cy="339120"/>
          </a:xfrm>
          <a:prstGeom prst="rect">
            <a:avLst/>
          </a:prstGeom>
          <a:ln w="0">
            <a:noFill/>
          </a:ln>
        </p:spPr>
      </p:pic>
      <p:sp>
        <p:nvSpPr>
          <p:cNvPr id="106" name="Titel 1"/>
          <p:cNvSpPr/>
          <p:nvPr/>
        </p:nvSpPr>
        <p:spPr>
          <a:xfrm>
            <a:off x="72360" y="290880"/>
            <a:ext cx="4551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a:solidFill>
                  <a:srgbClr val="85695E"/>
                </a:solidFill>
                <a:latin typeface="Roboto Slab"/>
                <a:ea typeface="Roboto Slab"/>
              </a:rPr>
              <a:t>Aufbaumodul | Kapitel 1: Gesundheit &amp; Diskriminierung</a:t>
            </a:r>
            <a:endParaRPr lang="de-DE" sz="1100" b="0" strike="noStrike" spc="-1">
              <a:latin typeface="Arial"/>
            </a:endParaRPr>
          </a:p>
        </p:txBody>
      </p:sp>
      <p:sp>
        <p:nvSpPr>
          <p:cNvPr id="107" name="Titel 1"/>
          <p:cNvSpPr/>
          <p:nvPr/>
        </p:nvSpPr>
        <p:spPr>
          <a:xfrm>
            <a:off x="72360" y="6453360"/>
            <a:ext cx="978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85695E"/>
                </a:solidFill>
                <a:latin typeface="Roboto Slab"/>
                <a:ea typeface="Roboto Slab"/>
              </a:rPr>
              <a:t>Seite </a:t>
            </a:r>
            <a:r>
              <a:rPr lang="de-DE" sz="1100" spc="-1" dirty="0">
                <a:solidFill>
                  <a:srgbClr val="85695E"/>
                </a:solidFill>
                <a:latin typeface="Roboto Slab"/>
                <a:ea typeface="Roboto Slab"/>
              </a:rPr>
              <a:t>2</a:t>
            </a:r>
            <a:r>
              <a:rPr lang="de-DE" sz="1100" b="0" strike="noStrike" spc="-1" dirty="0">
                <a:solidFill>
                  <a:srgbClr val="85695E"/>
                </a:solidFill>
                <a:latin typeface="Roboto Slab"/>
                <a:ea typeface="Roboto Slab"/>
              </a:rPr>
              <a:t>/18</a:t>
            </a:r>
            <a:endParaRPr lang="de-DE" sz="1100" b="0" strike="noStrike" spc="-1" dirty="0">
              <a:latin typeface="Arial"/>
            </a:endParaRPr>
          </a:p>
        </p:txBody>
      </p:sp>
      <p:sp>
        <p:nvSpPr>
          <p:cNvPr id="108" name="Textfeld 24"/>
          <p:cNvSpPr/>
          <p:nvPr/>
        </p:nvSpPr>
        <p:spPr>
          <a:xfrm>
            <a:off x="10925640" y="6183000"/>
            <a:ext cx="105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09" name="Rechteck 16"/>
          <p:cNvSpPr/>
          <p:nvPr/>
        </p:nvSpPr>
        <p:spPr>
          <a:xfrm>
            <a:off x="0" y="6334560"/>
            <a:ext cx="882360" cy="4536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sp>
        <p:nvSpPr>
          <p:cNvPr id="110" name="Titel 1"/>
          <p:cNvSpPr txBox="1"/>
          <p:nvPr/>
        </p:nvSpPr>
        <p:spPr>
          <a:xfrm>
            <a:off x="838080" y="365040"/>
            <a:ext cx="10515240" cy="1325160"/>
          </a:xfrm>
          <a:prstGeom prst="rect">
            <a:avLst/>
          </a:prstGeom>
          <a:noFill/>
          <a:ln w="0">
            <a:noFill/>
          </a:ln>
        </p:spPr>
        <p:txBody>
          <a:bodyPr anchor="ctr">
            <a:normAutofit/>
          </a:bodyPr>
          <a:lstStyle/>
          <a:p>
            <a:pPr>
              <a:lnSpc>
                <a:spcPct val="90000"/>
              </a:lnSpc>
              <a:tabLst>
                <a:tab pos="0" algn="l"/>
              </a:tabLst>
            </a:pPr>
            <a:r>
              <a:rPr lang="de-DE" sz="4000" b="0" strike="noStrike" spc="-1" dirty="0">
                <a:solidFill>
                  <a:srgbClr val="000000"/>
                </a:solidFill>
                <a:latin typeface="Roboto Slab"/>
                <a:ea typeface="Roboto Slab"/>
              </a:rPr>
              <a:t>Agenda</a:t>
            </a:r>
            <a:endParaRPr lang="de-DE" sz="4000" b="0" strike="noStrike" spc="-1" dirty="0">
              <a:solidFill>
                <a:srgbClr val="000000"/>
              </a:solidFill>
              <a:latin typeface="Calibri"/>
            </a:endParaRPr>
          </a:p>
        </p:txBody>
      </p:sp>
      <p:sp>
        <p:nvSpPr>
          <p:cNvPr id="111" name="Inhaltsplatzhalter 3"/>
          <p:cNvSpPr/>
          <p:nvPr/>
        </p:nvSpPr>
        <p:spPr>
          <a:xfrm>
            <a:off x="702360" y="1825560"/>
            <a:ext cx="9819000" cy="4350960"/>
          </a:xfrm>
          <a:prstGeom prst="rect">
            <a:avLst/>
          </a:prstGeom>
          <a:noFill/>
          <a:ln w="0">
            <a:noFill/>
          </a:ln>
        </p:spPr>
        <p:style>
          <a:lnRef idx="0">
            <a:scrgbClr r="0" g="0" b="0"/>
          </a:lnRef>
          <a:fillRef idx="0">
            <a:scrgbClr r="0" g="0" b="0"/>
          </a:fillRef>
          <a:effectRef idx="0">
            <a:scrgbClr r="0" g="0" b="0"/>
          </a:effectRef>
          <a:fontRef idx="minor"/>
        </p:style>
        <p:txBody>
          <a:bodyPr>
            <a:normAutofit/>
          </a:bodyPr>
          <a:lstStyle/>
          <a:p>
            <a:pPr marL="228600" indent="-228240">
              <a:lnSpc>
                <a:spcPct val="90000"/>
              </a:lnSpc>
              <a:spcBef>
                <a:spcPts val="1001"/>
              </a:spcBef>
              <a:buClr>
                <a:srgbClr val="85695E"/>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Kapitel 1: Gesundheit &amp; Diskriminierung </a:t>
            </a:r>
            <a:endParaRPr lang="de-DE" sz="2800" b="0" strike="noStrike" spc="-1" dirty="0">
              <a:latin typeface="Roboto Light" panose="02000000000000000000" pitchFamily="2" charset="0"/>
              <a:ea typeface="Roboto Light" panose="02000000000000000000" pitchFamily="2" charset="0"/>
            </a:endParaRPr>
          </a:p>
          <a:p>
            <a:pPr marL="228600" indent="-228240">
              <a:lnSpc>
                <a:spcPct val="90000"/>
              </a:lnSpc>
              <a:spcBef>
                <a:spcPts val="1001"/>
              </a:spcBef>
              <a:buClr>
                <a:srgbClr val="85695E"/>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Kapitel 2: Spezifische Diskriminierungserfahrungen </a:t>
            </a:r>
            <a:endParaRPr lang="de-DE" sz="2800" b="0" strike="noStrike" spc="-1" dirty="0">
              <a:latin typeface="Roboto Light" panose="02000000000000000000" pitchFamily="2" charset="0"/>
              <a:ea typeface="Roboto Light" panose="02000000000000000000" pitchFamily="2" charset="0"/>
            </a:endParaRPr>
          </a:p>
          <a:p>
            <a:pPr marL="228600" indent="-228240">
              <a:lnSpc>
                <a:spcPct val="90000"/>
              </a:lnSpc>
              <a:spcBef>
                <a:spcPts val="1001"/>
              </a:spcBef>
              <a:buClr>
                <a:srgbClr val="85695E"/>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Kapitel 3: Positive Auswirkungen</a:t>
            </a:r>
            <a:endParaRPr lang="de-DE" sz="2800" b="0" strike="noStrike" spc="-1" dirty="0">
              <a:latin typeface="Roboto Light" panose="02000000000000000000" pitchFamily="2" charset="0"/>
              <a:ea typeface="Roboto Light" panose="02000000000000000000" pitchFamily="2" charset="0"/>
            </a:endParaRPr>
          </a:p>
          <a:p>
            <a:pPr marL="228600" indent="-228240">
              <a:lnSpc>
                <a:spcPct val="90000"/>
              </a:lnSpc>
              <a:spcBef>
                <a:spcPts val="1001"/>
              </a:spcBef>
              <a:buClr>
                <a:srgbClr val="85695E"/>
              </a:buClr>
              <a:buFont typeface="Arial"/>
              <a:buChar char="•"/>
            </a:pPr>
            <a:r>
              <a:rPr lang="de-DE" sz="2800" b="0" strike="noStrike" spc="-1" dirty="0">
                <a:solidFill>
                  <a:srgbClr val="000000"/>
                </a:solidFill>
                <a:latin typeface="Roboto Light" panose="02000000000000000000" pitchFamily="2" charset="0"/>
                <a:ea typeface="Roboto Light" panose="02000000000000000000" pitchFamily="2" charset="0"/>
              </a:rPr>
              <a:t>Kapitel 4: Maßnahmen für eine offene Unternehmenskultur </a:t>
            </a:r>
            <a:endParaRPr lang="de-DE" sz="2800" b="0" strike="noStrike" spc="-1" dirty="0">
              <a:latin typeface="Roboto Light" panose="02000000000000000000" pitchFamily="2" charset="0"/>
              <a:ea typeface="Roboto Light"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el 1"/>
          <p:cNvSpPr/>
          <p:nvPr/>
        </p:nvSpPr>
        <p:spPr>
          <a:xfrm>
            <a:off x="72360" y="290880"/>
            <a:ext cx="4551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85695E"/>
                </a:solidFill>
                <a:latin typeface="Roboto Slab"/>
                <a:ea typeface="Roboto Slab"/>
              </a:rPr>
              <a:t>Aufbaumodul</a:t>
            </a:r>
            <a:endParaRPr lang="de-DE" sz="1100" b="0" strike="noStrike" spc="-1" dirty="0">
              <a:latin typeface="Arial"/>
            </a:endParaRPr>
          </a:p>
        </p:txBody>
      </p:sp>
      <p:sp>
        <p:nvSpPr>
          <p:cNvPr id="12" name="Rechteck 16">
            <a:extLst>
              <a:ext uri="{FF2B5EF4-FFF2-40B4-BE49-F238E27FC236}">
                <a16:creationId xmlns:a16="http://schemas.microsoft.com/office/drawing/2014/main" id="{C8BB48D8-3D80-4DE7-A1F9-6790432CF846}"/>
              </a:ext>
            </a:extLst>
          </p:cNvPr>
          <p:cNvSpPr/>
          <p:nvPr/>
        </p:nvSpPr>
        <p:spPr>
          <a:xfrm>
            <a:off x="-1044720" y="150840"/>
            <a:ext cx="2467440" cy="4500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772DDB6F-7AC8-441F-9732-C312597FE2D4}"/>
              </a:ext>
            </a:extLst>
          </p:cNvPr>
          <p:cNvSpPr/>
          <p:nvPr/>
        </p:nvSpPr>
        <p:spPr>
          <a:xfrm rot="2231094">
            <a:off x="2633524" y="-373918"/>
            <a:ext cx="10507621" cy="8439784"/>
          </a:xfrm>
          <a:prstGeom prst="ellipse">
            <a:avLst/>
          </a:prstGeom>
          <a:solidFill>
            <a:srgbClr val="8569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Light" panose="02000000000000000000" pitchFamily="2" charset="0"/>
              <a:ea typeface="Roboto Light" panose="02000000000000000000" pitchFamily="2" charset="0"/>
            </a:endParaRPr>
          </a:p>
        </p:txBody>
      </p:sp>
      <p:sp>
        <p:nvSpPr>
          <p:cNvPr id="14" name="Ellipse 13">
            <a:extLst>
              <a:ext uri="{FF2B5EF4-FFF2-40B4-BE49-F238E27FC236}">
                <a16:creationId xmlns:a16="http://schemas.microsoft.com/office/drawing/2014/main" id="{9FBC7081-8B1B-4403-8E12-95CD2008F2D5}"/>
              </a:ext>
            </a:extLst>
          </p:cNvPr>
          <p:cNvSpPr/>
          <p:nvPr/>
        </p:nvSpPr>
        <p:spPr>
          <a:xfrm rot="20650921">
            <a:off x="2472127" y="120798"/>
            <a:ext cx="10850283" cy="6240449"/>
          </a:xfrm>
          <a:prstGeom prst="ellipse">
            <a:avLst/>
          </a:prstGeom>
          <a:solidFill>
            <a:srgbClr val="8569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latin typeface="Roboto Light" panose="02000000000000000000" pitchFamily="2" charset="0"/>
              <a:ea typeface="Roboto Light" panose="02000000000000000000" pitchFamily="2" charset="0"/>
            </a:endParaRPr>
          </a:p>
        </p:txBody>
      </p:sp>
      <p:sp>
        <p:nvSpPr>
          <p:cNvPr id="18" name="Titel 1">
            <a:extLst>
              <a:ext uri="{FF2B5EF4-FFF2-40B4-BE49-F238E27FC236}">
                <a16:creationId xmlns:a16="http://schemas.microsoft.com/office/drawing/2014/main" id="{597AD2AE-717A-49FD-93EA-3BFB21F291BD}"/>
              </a:ext>
            </a:extLst>
          </p:cNvPr>
          <p:cNvSpPr txBox="1">
            <a:spLocks/>
          </p:cNvSpPr>
          <p:nvPr/>
        </p:nvSpPr>
        <p:spPr>
          <a:xfrm>
            <a:off x="2745309" y="2082804"/>
            <a:ext cx="9144000" cy="2387598"/>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e-DE" sz="5800" dirty="0">
                <a:latin typeface="Roboto Slab" pitchFamily="2" charset="0"/>
                <a:ea typeface="Roboto Slab" pitchFamily="2" charset="0"/>
              </a:rPr>
              <a:t>Aufbaumodul Kapitel 1: </a:t>
            </a:r>
            <a:r>
              <a:rPr lang="de-DE" dirty="0">
                <a:latin typeface="Roboto Slab" pitchFamily="2" charset="0"/>
                <a:ea typeface="Roboto Slab" pitchFamily="2" charset="0"/>
              </a:rPr>
              <a:t>Gesundheit und Diskriminierung</a:t>
            </a:r>
            <a:br>
              <a:rPr lang="de-DE" dirty="0">
                <a:latin typeface="Roboto Slab" pitchFamily="2" charset="0"/>
                <a:ea typeface="Roboto Slab" pitchFamily="2" charset="0"/>
              </a:rPr>
            </a:br>
            <a:r>
              <a:rPr lang="de-DE" sz="5800" dirty="0">
                <a:latin typeface="Roboto Slab" pitchFamily="2" charset="0"/>
                <a:ea typeface="Roboto Slab" pitchFamily="2" charset="0"/>
              </a:rPr>
              <a:t> </a:t>
            </a:r>
          </a:p>
        </p:txBody>
      </p:sp>
      <p:sp>
        <p:nvSpPr>
          <p:cNvPr id="19" name="Textfeld 18">
            <a:extLst>
              <a:ext uri="{FF2B5EF4-FFF2-40B4-BE49-F238E27FC236}">
                <a16:creationId xmlns:a16="http://schemas.microsoft.com/office/drawing/2014/main" id="{BDE7343D-1AFA-4DEE-810A-F56706206E7C}"/>
              </a:ext>
            </a:extLst>
          </p:cNvPr>
          <p:cNvSpPr txBox="1"/>
          <p:nvPr/>
        </p:nvSpPr>
        <p:spPr>
          <a:xfrm>
            <a:off x="158646" y="5790244"/>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20" name="Grafik 19">
            <a:extLst>
              <a:ext uri="{FF2B5EF4-FFF2-40B4-BE49-F238E27FC236}">
                <a16:creationId xmlns:a16="http://schemas.microsoft.com/office/drawing/2014/main" id="{B4456A64-B92F-4F57-A17C-9095FFDAD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6005688"/>
            <a:ext cx="1320596" cy="6044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n 2" title="Aufbaumodul Kapitel 1: Gesundheit und Diskriminierung">
            <a:hlinkClick r:id="" action="ppaction://media"/>
            <a:extLst>
              <a:ext uri="{FF2B5EF4-FFF2-40B4-BE49-F238E27FC236}">
                <a16:creationId xmlns:a16="http://schemas.microsoft.com/office/drawing/2014/main" id="{3F983234-76C8-DBB6-16ED-422B211F269F}"/>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9371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4">
            <a:extLst>
              <a:ext uri="{FF2B5EF4-FFF2-40B4-BE49-F238E27FC236}">
                <a16:creationId xmlns:a16="http://schemas.microsoft.com/office/drawing/2014/main" id="{94CCA85F-3CAC-461E-A2CB-189F62D7310D}"/>
              </a:ext>
            </a:extLst>
          </p:cNvPr>
          <p:cNvSpPr/>
          <p:nvPr/>
        </p:nvSpPr>
        <p:spPr>
          <a:xfrm rot="19461592">
            <a:off x="6794842" y="1725059"/>
            <a:ext cx="5139070" cy="4340766"/>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17" name="Ellipse 4">
            <a:extLst>
              <a:ext uri="{FF2B5EF4-FFF2-40B4-BE49-F238E27FC236}">
                <a16:creationId xmlns:a16="http://schemas.microsoft.com/office/drawing/2014/main" id="{C961DEF5-371F-42A6-9701-56B96681ED94}"/>
              </a:ext>
            </a:extLst>
          </p:cNvPr>
          <p:cNvSpPr/>
          <p:nvPr/>
        </p:nvSpPr>
        <p:spPr>
          <a:xfrm rot="288000">
            <a:off x="-837000" y="1414440"/>
            <a:ext cx="8261280" cy="5313600"/>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18" name="Ellipse 17">
            <a:extLst>
              <a:ext uri="{FF2B5EF4-FFF2-40B4-BE49-F238E27FC236}">
                <a16:creationId xmlns:a16="http://schemas.microsoft.com/office/drawing/2014/main" id="{C140EA4B-379D-4D88-9952-2CF49F4C3827}"/>
              </a:ext>
            </a:extLst>
          </p:cNvPr>
          <p:cNvSpPr/>
          <p:nvPr/>
        </p:nvSpPr>
        <p:spPr>
          <a:xfrm rot="1897800">
            <a:off x="-1886040" y="1554120"/>
            <a:ext cx="7741080" cy="7395120"/>
          </a:xfrm>
          <a:prstGeom prst="ellipse">
            <a:avLst/>
          </a:prstGeom>
          <a:solidFill>
            <a:srgbClr val="85695E">
              <a:alpha val="10000"/>
            </a:srgbClr>
          </a:solidFill>
          <a:ln>
            <a:noFill/>
          </a:ln>
        </p:spPr>
        <p:style>
          <a:lnRef idx="2">
            <a:schemeClr val="accent1">
              <a:shade val="50000"/>
            </a:schemeClr>
          </a:lnRef>
          <a:fillRef idx="1">
            <a:schemeClr val="accent1"/>
          </a:fillRef>
          <a:effectRef idx="0">
            <a:schemeClr val="accent1"/>
          </a:effectRef>
          <a:fontRef idx="minor"/>
        </p:style>
      </p:sp>
      <p:sp>
        <p:nvSpPr>
          <p:cNvPr id="135" name="Rechteck 19"/>
          <p:cNvSpPr/>
          <p:nvPr/>
        </p:nvSpPr>
        <p:spPr>
          <a:xfrm>
            <a:off x="0" y="150840"/>
            <a:ext cx="3912840" cy="4536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pic>
        <p:nvPicPr>
          <p:cNvPr id="136" name="Grafik 21"/>
          <p:cNvPicPr/>
          <p:nvPr/>
        </p:nvPicPr>
        <p:blipFill>
          <a:blip r:embed="rId3"/>
          <a:stretch/>
        </p:blipFill>
        <p:spPr>
          <a:xfrm>
            <a:off x="11140200" y="6365520"/>
            <a:ext cx="741240" cy="339120"/>
          </a:xfrm>
          <a:prstGeom prst="rect">
            <a:avLst/>
          </a:prstGeom>
          <a:ln w="0">
            <a:noFill/>
          </a:ln>
        </p:spPr>
      </p:pic>
      <p:sp>
        <p:nvSpPr>
          <p:cNvPr id="137" name="Titel 1"/>
          <p:cNvSpPr/>
          <p:nvPr/>
        </p:nvSpPr>
        <p:spPr>
          <a:xfrm>
            <a:off x="72360" y="290880"/>
            <a:ext cx="4551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a:solidFill>
                  <a:srgbClr val="85695E"/>
                </a:solidFill>
                <a:latin typeface="Roboto Slab"/>
                <a:ea typeface="Roboto Slab"/>
              </a:rPr>
              <a:t>Aufbaumodul | Kapitel 1: Gesundheit &amp; Diskriminierung</a:t>
            </a:r>
            <a:endParaRPr lang="de-DE" sz="1100" b="0" strike="noStrike" spc="-1">
              <a:latin typeface="Arial"/>
            </a:endParaRPr>
          </a:p>
        </p:txBody>
      </p:sp>
      <p:sp>
        <p:nvSpPr>
          <p:cNvPr id="138" name="Titel 1"/>
          <p:cNvSpPr/>
          <p:nvPr/>
        </p:nvSpPr>
        <p:spPr>
          <a:xfrm>
            <a:off x="72360" y="6453360"/>
            <a:ext cx="978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85695E"/>
                </a:solidFill>
                <a:latin typeface="Roboto Slab"/>
                <a:ea typeface="Roboto Slab"/>
              </a:rPr>
              <a:t>Seite </a:t>
            </a:r>
            <a:r>
              <a:rPr lang="de-DE" sz="1100" spc="-1" dirty="0">
                <a:solidFill>
                  <a:srgbClr val="85695E"/>
                </a:solidFill>
                <a:latin typeface="Roboto Slab"/>
                <a:ea typeface="Roboto Slab"/>
              </a:rPr>
              <a:t>5</a:t>
            </a:r>
            <a:r>
              <a:rPr lang="de-DE" sz="1100" b="0" strike="noStrike" spc="-1" dirty="0">
                <a:solidFill>
                  <a:srgbClr val="85695E"/>
                </a:solidFill>
                <a:latin typeface="Roboto Slab"/>
                <a:ea typeface="Roboto Slab"/>
              </a:rPr>
              <a:t>/18</a:t>
            </a:r>
            <a:endParaRPr lang="de-DE" sz="1100" b="0" strike="noStrike" spc="-1" dirty="0">
              <a:latin typeface="Arial"/>
            </a:endParaRPr>
          </a:p>
        </p:txBody>
      </p:sp>
      <p:sp>
        <p:nvSpPr>
          <p:cNvPr id="139" name="Textfeld 24"/>
          <p:cNvSpPr/>
          <p:nvPr/>
        </p:nvSpPr>
        <p:spPr>
          <a:xfrm>
            <a:off x="10925640" y="6183000"/>
            <a:ext cx="105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40" name="Rechteck 16"/>
          <p:cNvSpPr/>
          <p:nvPr/>
        </p:nvSpPr>
        <p:spPr>
          <a:xfrm>
            <a:off x="0" y="6334560"/>
            <a:ext cx="882360" cy="45360"/>
          </a:xfrm>
          <a:prstGeom prst="rect">
            <a:avLst/>
          </a:prstGeom>
          <a:solidFill>
            <a:srgbClr val="85695E"/>
          </a:solidFill>
          <a:ln>
            <a:noFill/>
          </a:ln>
        </p:spPr>
        <p:style>
          <a:lnRef idx="2">
            <a:schemeClr val="accent1">
              <a:shade val="50000"/>
            </a:schemeClr>
          </a:lnRef>
          <a:fillRef idx="1">
            <a:schemeClr val="accent1"/>
          </a:fillRef>
          <a:effectRef idx="0">
            <a:schemeClr val="accent1"/>
          </a:effectRef>
          <a:fontRef idx="minor"/>
        </p:style>
      </p:sp>
      <p:graphicFrame>
        <p:nvGraphicFramePr>
          <p:cNvPr id="13" name="Objekt 12">
            <a:extLst>
              <a:ext uri="{FF2B5EF4-FFF2-40B4-BE49-F238E27FC236}">
                <a16:creationId xmlns:a16="http://schemas.microsoft.com/office/drawing/2014/main" id="{F1A17762-CB3C-45BC-A501-C8C47F881B22}"/>
              </a:ext>
            </a:extLst>
          </p:cNvPr>
          <p:cNvGraphicFramePr>
            <a:graphicFrameLocks noChangeAspect="1"/>
          </p:cNvGraphicFramePr>
          <p:nvPr>
            <p:extLst>
              <p:ext uri="{D42A27DB-BD31-4B8C-83A1-F6EECF244321}">
                <p14:modId xmlns:p14="http://schemas.microsoft.com/office/powerpoint/2010/main" val="247054567"/>
              </p:ext>
            </p:extLst>
          </p:nvPr>
        </p:nvGraphicFramePr>
        <p:xfrm>
          <a:off x="997029" y="2902630"/>
          <a:ext cx="2134794" cy="3021003"/>
        </p:xfrm>
        <a:graphic>
          <a:graphicData uri="http://schemas.openxmlformats.org/presentationml/2006/ole">
            <mc:AlternateContent xmlns:mc="http://schemas.openxmlformats.org/markup-compatibility/2006">
              <mc:Choice xmlns:v="urn:schemas-microsoft-com:vml" Requires="v">
                <p:oleObj name="Acrobat Document" r:id="rId4" imgW="3778123" imgH="5346448" progId="Acrobat.Document.DC">
                  <p:embed/>
                </p:oleObj>
              </mc:Choice>
              <mc:Fallback>
                <p:oleObj name="Acrobat Document" r:id="rId4" imgW="3778123" imgH="5346448" progId="Acrobat.Document.DC">
                  <p:embed/>
                  <p:pic>
                    <p:nvPicPr>
                      <p:cNvPr id="4" name="Objekt 3">
                        <a:extLst>
                          <a:ext uri="{FF2B5EF4-FFF2-40B4-BE49-F238E27FC236}">
                            <a16:creationId xmlns:a16="http://schemas.microsoft.com/office/drawing/2014/main" id="{0F0A2233-CA24-4FA1-955B-66B8EF7B26FC}"/>
                          </a:ext>
                        </a:extLst>
                      </p:cNvPr>
                      <p:cNvPicPr/>
                      <p:nvPr/>
                    </p:nvPicPr>
                    <p:blipFill>
                      <a:blip r:embed="rId5"/>
                      <a:stretch>
                        <a:fillRect/>
                      </a:stretch>
                    </p:blipFill>
                    <p:spPr>
                      <a:xfrm>
                        <a:off x="997029" y="2902630"/>
                        <a:ext cx="2134794" cy="3021003"/>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B594D204-6DEA-46B5-BB34-1BF50E3488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68919" y="2202300"/>
            <a:ext cx="3720721" cy="4116643"/>
          </a:xfrm>
          <a:prstGeom prst="rect">
            <a:avLst/>
          </a:prstGeom>
        </p:spPr>
      </p:pic>
      <p:sp>
        <p:nvSpPr>
          <p:cNvPr id="19" name="Inhaltsplatzhalter 3">
            <a:extLst>
              <a:ext uri="{FF2B5EF4-FFF2-40B4-BE49-F238E27FC236}">
                <a16:creationId xmlns:a16="http://schemas.microsoft.com/office/drawing/2014/main" id="{85A09567-6122-4668-8FC0-13BA19069B57}"/>
              </a:ext>
            </a:extLst>
          </p:cNvPr>
          <p:cNvSpPr/>
          <p:nvPr/>
        </p:nvSpPr>
        <p:spPr>
          <a:xfrm>
            <a:off x="702360" y="2327368"/>
            <a:ext cx="5392800" cy="38487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85695E"/>
              </a:buClr>
              <a:buFont typeface="Arial"/>
              <a:buChar char="•"/>
            </a:pPr>
            <a:r>
              <a:rPr lang="de-DE" sz="2800" b="0" strike="noStrike" spc="-1" dirty="0">
                <a:solidFill>
                  <a:srgbClr val="000000"/>
                </a:solidFill>
                <a:latin typeface="Roboto Light"/>
                <a:ea typeface="Roboto Light"/>
              </a:rPr>
              <a:t>Arbeitsblatt 5</a:t>
            </a:r>
            <a:endParaRPr lang="de-DE" sz="2800" b="0" strike="noStrike" spc="-1" dirty="0">
              <a:latin typeface="Arial"/>
            </a:endParaRPr>
          </a:p>
        </p:txBody>
      </p:sp>
      <p:sp>
        <p:nvSpPr>
          <p:cNvPr id="22" name="Titel 1">
            <a:extLst>
              <a:ext uri="{FF2B5EF4-FFF2-40B4-BE49-F238E27FC236}">
                <a16:creationId xmlns:a16="http://schemas.microsoft.com/office/drawing/2014/main" id="{72E8FC2F-2D87-4721-946F-C077999C2229}"/>
              </a:ext>
            </a:extLst>
          </p:cNvPr>
          <p:cNvSpPr txBox="1"/>
          <p:nvPr/>
        </p:nvSpPr>
        <p:spPr>
          <a:xfrm>
            <a:off x="838080" y="634339"/>
            <a:ext cx="10515240" cy="1325160"/>
          </a:xfrm>
          <a:prstGeom prst="rect">
            <a:avLst/>
          </a:prstGeom>
          <a:noFill/>
          <a:ln w="0">
            <a:noFill/>
          </a:ln>
        </p:spPr>
        <p:txBody>
          <a:bodyPr anchor="ctr">
            <a:normAutofit/>
          </a:bodyPr>
          <a:lstStyle/>
          <a:p>
            <a:pPr>
              <a:lnSpc>
                <a:spcPct val="90000"/>
              </a:lnSpc>
              <a:tabLst>
                <a:tab pos="0" algn="l"/>
              </a:tabLst>
            </a:pPr>
            <a:r>
              <a:rPr lang="de-DE" sz="4000" b="0" strike="noStrike" spc="-1" dirty="0">
                <a:solidFill>
                  <a:srgbClr val="000000"/>
                </a:solidFill>
                <a:latin typeface="Roboto Slab"/>
                <a:ea typeface="Roboto Slab"/>
              </a:rPr>
              <a:t>Reflexionseinheit: </a:t>
            </a:r>
            <a:br>
              <a:rPr lang="de-DE" sz="4000" b="0" strike="noStrike" spc="-1" dirty="0">
                <a:solidFill>
                  <a:srgbClr val="000000"/>
                </a:solidFill>
                <a:latin typeface="Roboto Slab"/>
                <a:ea typeface="Roboto Slab"/>
              </a:rPr>
            </a:br>
            <a:r>
              <a:rPr lang="de-DE" sz="4000" b="0" strike="noStrike" spc="-1" dirty="0">
                <a:solidFill>
                  <a:srgbClr val="000000"/>
                </a:solidFill>
                <a:latin typeface="Roboto Slab"/>
                <a:ea typeface="Roboto Slab"/>
              </a:rPr>
              <a:t>„Der Stein auf dem Herzen“</a:t>
            </a:r>
            <a:endParaRPr lang="de-DE" sz="4000" b="0" strike="noStrike" spc="-1" dirty="0">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8B4469A8-4D0D-450E-9261-8F39E4671BD4}"/>
              </a:ext>
            </a:extLst>
          </p:cNvPr>
          <p:cNvSpPr/>
          <p:nvPr/>
        </p:nvSpPr>
        <p:spPr>
          <a:xfrm>
            <a:off x="72360" y="290880"/>
            <a:ext cx="4551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F39200"/>
                </a:solidFill>
                <a:latin typeface="Roboto Slab"/>
                <a:ea typeface="Roboto Slab"/>
              </a:rPr>
              <a:t>Aufbaumodul</a:t>
            </a:r>
            <a:endParaRPr lang="de-DE" sz="1100" b="0" strike="noStrike" spc="-1" dirty="0">
              <a:solidFill>
                <a:srgbClr val="F39200"/>
              </a:solidFill>
              <a:latin typeface="Arial"/>
            </a:endParaRPr>
          </a:p>
        </p:txBody>
      </p:sp>
      <p:sp>
        <p:nvSpPr>
          <p:cNvPr id="12" name="Rechteck 16">
            <a:extLst>
              <a:ext uri="{FF2B5EF4-FFF2-40B4-BE49-F238E27FC236}">
                <a16:creationId xmlns:a16="http://schemas.microsoft.com/office/drawing/2014/main" id="{D3A4F096-E774-4F57-8483-429CA3386A20}"/>
              </a:ext>
            </a:extLst>
          </p:cNvPr>
          <p:cNvSpPr/>
          <p:nvPr/>
        </p:nvSpPr>
        <p:spPr>
          <a:xfrm>
            <a:off x="-1044720" y="150840"/>
            <a:ext cx="2467440" cy="45000"/>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p:style>
      </p:sp>
      <p:sp>
        <p:nvSpPr>
          <p:cNvPr id="9" name="Ellipse 8">
            <a:extLst>
              <a:ext uri="{FF2B5EF4-FFF2-40B4-BE49-F238E27FC236}">
                <a16:creationId xmlns:a16="http://schemas.microsoft.com/office/drawing/2014/main" id="{0A4541AB-248F-44AB-99A7-0D3C947FD6EF}"/>
              </a:ext>
            </a:extLst>
          </p:cNvPr>
          <p:cNvSpPr/>
          <p:nvPr/>
        </p:nvSpPr>
        <p:spPr>
          <a:xfrm rot="547005">
            <a:off x="198439" y="-1192930"/>
            <a:ext cx="12985795" cy="6961289"/>
          </a:xfrm>
          <a:prstGeom prst="ellipse">
            <a:avLst/>
          </a:prstGeom>
          <a:solidFill>
            <a:srgbClr val="F39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Light" panose="02000000000000000000" pitchFamily="2" charset="0"/>
              <a:ea typeface="Roboto Light" panose="02000000000000000000" pitchFamily="2" charset="0"/>
            </a:endParaRPr>
          </a:p>
        </p:txBody>
      </p:sp>
      <p:sp>
        <p:nvSpPr>
          <p:cNvPr id="10" name="Ellipse 9">
            <a:extLst>
              <a:ext uri="{FF2B5EF4-FFF2-40B4-BE49-F238E27FC236}">
                <a16:creationId xmlns:a16="http://schemas.microsoft.com/office/drawing/2014/main" id="{D7ABA435-369A-4C85-AB65-8F2513937DC2}"/>
              </a:ext>
            </a:extLst>
          </p:cNvPr>
          <p:cNvSpPr/>
          <p:nvPr/>
        </p:nvSpPr>
        <p:spPr>
          <a:xfrm rot="20650921">
            <a:off x="1043193" y="-401932"/>
            <a:ext cx="12662179" cy="6240449"/>
          </a:xfrm>
          <a:prstGeom prst="ellipse">
            <a:avLst/>
          </a:prstGeom>
          <a:solidFill>
            <a:srgbClr val="F392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latin typeface="Roboto Light" panose="02000000000000000000" pitchFamily="2" charset="0"/>
              <a:ea typeface="Roboto Light" panose="02000000000000000000" pitchFamily="2" charset="0"/>
            </a:endParaRPr>
          </a:p>
        </p:txBody>
      </p:sp>
      <p:sp>
        <p:nvSpPr>
          <p:cNvPr id="13" name="Titel 1">
            <a:extLst>
              <a:ext uri="{FF2B5EF4-FFF2-40B4-BE49-F238E27FC236}">
                <a16:creationId xmlns:a16="http://schemas.microsoft.com/office/drawing/2014/main" id="{64B4D1D4-15DF-423E-9F3B-55814CB7CD0C}"/>
              </a:ext>
            </a:extLst>
          </p:cNvPr>
          <p:cNvSpPr txBox="1">
            <a:spLocks/>
          </p:cNvSpPr>
          <p:nvPr/>
        </p:nvSpPr>
        <p:spPr>
          <a:xfrm>
            <a:off x="1451752" y="2192875"/>
            <a:ext cx="10471425" cy="2387598"/>
          </a:xfrm>
          <a:prstGeom prst="rect">
            <a:avLst/>
          </a:prstGeom>
        </p:spPr>
        <p:txBody>
          <a:bodyPr lIns="0" tIns="0" rIns="0" bIns="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e-DE" sz="5800" dirty="0">
                <a:latin typeface="Roboto Slab" pitchFamily="2" charset="0"/>
                <a:ea typeface="Roboto Slab" pitchFamily="2" charset="0"/>
              </a:rPr>
              <a:t>Aufbaumodul Kapitel 2:</a:t>
            </a:r>
            <a:br>
              <a:rPr lang="de-DE" sz="5800" dirty="0">
                <a:latin typeface="Roboto Slab" pitchFamily="2" charset="0"/>
                <a:ea typeface="Roboto Slab" pitchFamily="2" charset="0"/>
              </a:rPr>
            </a:br>
            <a:r>
              <a:rPr lang="de-DE" dirty="0">
                <a:latin typeface="Roboto Slab" pitchFamily="2" charset="0"/>
                <a:ea typeface="Roboto Slab" pitchFamily="2" charset="0"/>
              </a:rPr>
              <a:t>Spezifische Diskriminierungserfahrungen</a:t>
            </a:r>
            <a:br>
              <a:rPr lang="de-DE" dirty="0">
                <a:latin typeface="Roboto Slab" pitchFamily="2" charset="0"/>
                <a:ea typeface="Roboto Slab" pitchFamily="2" charset="0"/>
              </a:rPr>
            </a:br>
            <a:r>
              <a:rPr lang="de-DE" sz="5800" dirty="0">
                <a:latin typeface="Roboto Slab" pitchFamily="2" charset="0"/>
                <a:ea typeface="Roboto Slab" pitchFamily="2" charset="0"/>
              </a:rPr>
              <a:t> </a:t>
            </a:r>
          </a:p>
        </p:txBody>
      </p:sp>
      <p:sp>
        <p:nvSpPr>
          <p:cNvPr id="14" name="Textfeld 13">
            <a:extLst>
              <a:ext uri="{FF2B5EF4-FFF2-40B4-BE49-F238E27FC236}">
                <a16:creationId xmlns:a16="http://schemas.microsoft.com/office/drawing/2014/main" id="{BED217BA-CDF4-479E-92D0-F9106724DACD}"/>
              </a:ext>
            </a:extLst>
          </p:cNvPr>
          <p:cNvSpPr txBox="1"/>
          <p:nvPr/>
        </p:nvSpPr>
        <p:spPr>
          <a:xfrm>
            <a:off x="158646" y="5790244"/>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18" name="Grafik 17">
            <a:extLst>
              <a:ext uri="{FF2B5EF4-FFF2-40B4-BE49-F238E27FC236}">
                <a16:creationId xmlns:a16="http://schemas.microsoft.com/office/drawing/2014/main" id="{4E213174-0319-45D1-99C9-320FFB6A5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6005688"/>
            <a:ext cx="1320596" cy="6044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n 2" title="Aufbaumodul Kapitel 2: Spezifische Diskriminierungserfahrungen">
            <a:hlinkClick r:id="" action="ppaction://media"/>
            <a:extLst>
              <a:ext uri="{FF2B5EF4-FFF2-40B4-BE49-F238E27FC236}">
                <a16:creationId xmlns:a16="http://schemas.microsoft.com/office/drawing/2014/main" id="{CBC3E260-FBB6-D5DC-861B-9638318FE24D}"/>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37701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4">
            <a:extLst>
              <a:ext uri="{FF2B5EF4-FFF2-40B4-BE49-F238E27FC236}">
                <a16:creationId xmlns:a16="http://schemas.microsoft.com/office/drawing/2014/main" id="{9499FA9A-486F-46D4-804E-7E2CAA0821C3}"/>
              </a:ext>
            </a:extLst>
          </p:cNvPr>
          <p:cNvSpPr/>
          <p:nvPr/>
        </p:nvSpPr>
        <p:spPr>
          <a:xfrm rot="288000">
            <a:off x="-837000" y="1414440"/>
            <a:ext cx="8261280" cy="5313600"/>
          </a:xfrm>
          <a:prstGeom prst="ellipse">
            <a:avLst/>
          </a:prstGeom>
          <a:solidFill>
            <a:srgbClr val="F39200">
              <a:alpha val="10000"/>
            </a:srgbClr>
          </a:solidFill>
          <a:ln>
            <a:noFill/>
          </a:ln>
        </p:spPr>
        <p:style>
          <a:lnRef idx="2">
            <a:schemeClr val="accent1">
              <a:shade val="50000"/>
            </a:schemeClr>
          </a:lnRef>
          <a:fillRef idx="1">
            <a:schemeClr val="accent1"/>
          </a:fillRef>
          <a:effectRef idx="0">
            <a:schemeClr val="accent1"/>
          </a:effectRef>
          <a:fontRef idx="minor"/>
        </p:style>
      </p:sp>
      <p:sp>
        <p:nvSpPr>
          <p:cNvPr id="13" name="Ellipse 12">
            <a:extLst>
              <a:ext uri="{FF2B5EF4-FFF2-40B4-BE49-F238E27FC236}">
                <a16:creationId xmlns:a16="http://schemas.microsoft.com/office/drawing/2014/main" id="{BC2C6AF8-AB2C-4565-BA27-647267FFDDB9}"/>
              </a:ext>
            </a:extLst>
          </p:cNvPr>
          <p:cNvSpPr/>
          <p:nvPr/>
        </p:nvSpPr>
        <p:spPr>
          <a:xfrm rot="1897800">
            <a:off x="-1886040" y="1554120"/>
            <a:ext cx="7741080" cy="7395120"/>
          </a:xfrm>
          <a:prstGeom prst="ellipse">
            <a:avLst/>
          </a:prstGeom>
          <a:solidFill>
            <a:srgbClr val="F39200">
              <a:alpha val="10000"/>
            </a:srgbClr>
          </a:solidFill>
          <a:ln>
            <a:noFill/>
          </a:ln>
        </p:spPr>
        <p:style>
          <a:lnRef idx="2">
            <a:schemeClr val="accent1">
              <a:shade val="50000"/>
            </a:schemeClr>
          </a:lnRef>
          <a:fillRef idx="1">
            <a:schemeClr val="accent1"/>
          </a:fillRef>
          <a:effectRef idx="0">
            <a:schemeClr val="accent1"/>
          </a:effectRef>
          <a:fontRef idx="minor"/>
        </p:style>
      </p:sp>
      <p:sp>
        <p:nvSpPr>
          <p:cNvPr id="163" name="Rechteck 19"/>
          <p:cNvSpPr/>
          <p:nvPr/>
        </p:nvSpPr>
        <p:spPr>
          <a:xfrm>
            <a:off x="0" y="150840"/>
            <a:ext cx="4707000" cy="45360"/>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p:style>
      </p:sp>
      <p:pic>
        <p:nvPicPr>
          <p:cNvPr id="164" name="Grafik 21"/>
          <p:cNvPicPr/>
          <p:nvPr/>
        </p:nvPicPr>
        <p:blipFill>
          <a:blip r:embed="rId3"/>
          <a:stretch/>
        </p:blipFill>
        <p:spPr>
          <a:xfrm>
            <a:off x="11140200" y="6365520"/>
            <a:ext cx="741240" cy="339120"/>
          </a:xfrm>
          <a:prstGeom prst="rect">
            <a:avLst/>
          </a:prstGeom>
          <a:ln w="0">
            <a:noFill/>
          </a:ln>
        </p:spPr>
      </p:pic>
      <p:sp>
        <p:nvSpPr>
          <p:cNvPr id="165" name="Titel 1"/>
          <p:cNvSpPr/>
          <p:nvPr/>
        </p:nvSpPr>
        <p:spPr>
          <a:xfrm>
            <a:off x="72360" y="6453360"/>
            <a:ext cx="978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F39200"/>
                </a:solidFill>
                <a:latin typeface="Roboto Slab"/>
                <a:ea typeface="Roboto Slab"/>
              </a:rPr>
              <a:t>Seite </a:t>
            </a:r>
            <a:r>
              <a:rPr lang="de-DE" sz="1100" spc="-1" dirty="0">
                <a:solidFill>
                  <a:srgbClr val="F39200"/>
                </a:solidFill>
                <a:latin typeface="Roboto Slab"/>
                <a:ea typeface="Roboto Slab"/>
              </a:rPr>
              <a:t>8</a:t>
            </a:r>
            <a:r>
              <a:rPr lang="de-DE" sz="1100" b="0" strike="noStrike" spc="-1" dirty="0">
                <a:solidFill>
                  <a:srgbClr val="F39200"/>
                </a:solidFill>
                <a:latin typeface="Roboto Slab"/>
                <a:ea typeface="Roboto Slab"/>
              </a:rPr>
              <a:t>/18</a:t>
            </a:r>
            <a:endParaRPr lang="de-DE" sz="1100" b="0" strike="noStrike" spc="-1" dirty="0">
              <a:latin typeface="Arial"/>
            </a:endParaRPr>
          </a:p>
        </p:txBody>
      </p:sp>
      <p:sp>
        <p:nvSpPr>
          <p:cNvPr id="166" name="Textfeld 23"/>
          <p:cNvSpPr/>
          <p:nvPr/>
        </p:nvSpPr>
        <p:spPr>
          <a:xfrm>
            <a:off x="10925640" y="6183000"/>
            <a:ext cx="105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e-DE" sz="900" b="0" strike="noStrike" spc="-1">
                <a:solidFill>
                  <a:srgbClr val="767171"/>
                </a:solidFill>
                <a:latin typeface="Roboto Light"/>
                <a:ea typeface="Roboto Light"/>
              </a:rPr>
              <a:t>erstellt durch das</a:t>
            </a:r>
            <a:endParaRPr lang="de-DE" sz="900" b="0" strike="noStrike" spc="-1">
              <a:latin typeface="Arial"/>
            </a:endParaRPr>
          </a:p>
        </p:txBody>
      </p:sp>
      <p:sp>
        <p:nvSpPr>
          <p:cNvPr id="167" name="Titel 1"/>
          <p:cNvSpPr/>
          <p:nvPr/>
        </p:nvSpPr>
        <p:spPr>
          <a:xfrm>
            <a:off x="72360" y="290880"/>
            <a:ext cx="602316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a:solidFill>
                  <a:srgbClr val="F39200"/>
                </a:solidFill>
                <a:latin typeface="Roboto Slab"/>
                <a:ea typeface="Roboto Slab"/>
              </a:rPr>
              <a:t>Aufbaumodul | Kapitel 2: Spezifische Diskriminierungserfahrungen</a:t>
            </a:r>
            <a:endParaRPr lang="de-DE" sz="1100" b="0" strike="noStrike" spc="-1">
              <a:latin typeface="Arial"/>
            </a:endParaRPr>
          </a:p>
        </p:txBody>
      </p:sp>
      <p:sp>
        <p:nvSpPr>
          <p:cNvPr id="168" name="Rechteck 16"/>
          <p:cNvSpPr/>
          <p:nvPr/>
        </p:nvSpPr>
        <p:spPr>
          <a:xfrm>
            <a:off x="0" y="6334560"/>
            <a:ext cx="882360" cy="45360"/>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p:style>
      </p:sp>
      <p:sp>
        <p:nvSpPr>
          <p:cNvPr id="14" name="Titel 1">
            <a:extLst>
              <a:ext uri="{FF2B5EF4-FFF2-40B4-BE49-F238E27FC236}">
                <a16:creationId xmlns:a16="http://schemas.microsoft.com/office/drawing/2014/main" id="{3AC53B28-0661-4BF9-BBAE-DB3B5464AA86}"/>
              </a:ext>
            </a:extLst>
          </p:cNvPr>
          <p:cNvSpPr/>
          <p:nvPr/>
        </p:nvSpPr>
        <p:spPr>
          <a:xfrm>
            <a:off x="838080" y="365040"/>
            <a:ext cx="10514880" cy="13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tabLst>
                <a:tab pos="0" algn="l"/>
              </a:tabLst>
            </a:pPr>
            <a:r>
              <a:rPr lang="de-DE" sz="4000" b="0" strike="noStrike" spc="-1" dirty="0">
                <a:solidFill>
                  <a:srgbClr val="000000"/>
                </a:solidFill>
                <a:latin typeface="Roboto Slab"/>
                <a:ea typeface="Roboto Slab"/>
              </a:rPr>
              <a:t>Reflexionseinheit „Sag‘ was! Aber wie?“</a:t>
            </a:r>
            <a:endParaRPr lang="de-DE" sz="4000" b="0" strike="noStrike" spc="-1" dirty="0">
              <a:solidFill>
                <a:srgbClr val="000000"/>
              </a:solidFill>
              <a:latin typeface="Calibri"/>
            </a:endParaRPr>
          </a:p>
        </p:txBody>
      </p:sp>
      <p:sp>
        <p:nvSpPr>
          <p:cNvPr id="15" name="Inhaltsplatzhalter 3">
            <a:extLst>
              <a:ext uri="{FF2B5EF4-FFF2-40B4-BE49-F238E27FC236}">
                <a16:creationId xmlns:a16="http://schemas.microsoft.com/office/drawing/2014/main" id="{002E8B67-5E7F-494B-81D3-E4E1FE091E66}"/>
              </a:ext>
            </a:extLst>
          </p:cNvPr>
          <p:cNvSpPr/>
          <p:nvPr/>
        </p:nvSpPr>
        <p:spPr>
          <a:xfrm>
            <a:off x="702360" y="1825560"/>
            <a:ext cx="5392800" cy="435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228600" indent="-227880">
              <a:lnSpc>
                <a:spcPct val="90000"/>
              </a:lnSpc>
              <a:spcBef>
                <a:spcPts val="1001"/>
              </a:spcBef>
              <a:buClr>
                <a:srgbClr val="F39200"/>
              </a:buClr>
              <a:buFont typeface="Arial"/>
              <a:buChar char="•"/>
            </a:pPr>
            <a:r>
              <a:rPr lang="de-DE" sz="2800" b="0" strike="noStrike" spc="-1" dirty="0">
                <a:solidFill>
                  <a:srgbClr val="000000"/>
                </a:solidFill>
                <a:latin typeface="Roboto Light"/>
                <a:ea typeface="Roboto Light"/>
              </a:rPr>
              <a:t>Arbeitsblatt 6</a:t>
            </a:r>
            <a:endParaRPr lang="de-DE" sz="2800" b="0" strike="noStrike" spc="-1" dirty="0">
              <a:latin typeface="Arial"/>
            </a:endParaRPr>
          </a:p>
        </p:txBody>
      </p:sp>
      <p:graphicFrame>
        <p:nvGraphicFramePr>
          <p:cNvPr id="19" name="Objekt 18">
            <a:extLst>
              <a:ext uri="{FF2B5EF4-FFF2-40B4-BE49-F238E27FC236}">
                <a16:creationId xmlns:a16="http://schemas.microsoft.com/office/drawing/2014/main" id="{D078A28C-91C0-450B-80AD-8A643DD93F51}"/>
              </a:ext>
            </a:extLst>
          </p:cNvPr>
          <p:cNvGraphicFramePr>
            <a:graphicFrameLocks noChangeAspect="1"/>
          </p:cNvGraphicFramePr>
          <p:nvPr>
            <p:extLst>
              <p:ext uri="{D42A27DB-BD31-4B8C-83A1-F6EECF244321}">
                <p14:modId xmlns:p14="http://schemas.microsoft.com/office/powerpoint/2010/main" val="1487975341"/>
              </p:ext>
            </p:extLst>
          </p:nvPr>
        </p:nvGraphicFramePr>
        <p:xfrm>
          <a:off x="970568" y="2902632"/>
          <a:ext cx="2134793" cy="3021001"/>
        </p:xfrm>
        <a:graphic>
          <a:graphicData uri="http://schemas.openxmlformats.org/presentationml/2006/ole">
            <mc:AlternateContent xmlns:mc="http://schemas.openxmlformats.org/markup-compatibility/2006">
              <mc:Choice xmlns:v="urn:schemas-microsoft-com:vml" Requires="v">
                <p:oleObj name="Acrobat Document" r:id="rId4" imgW="3778123" imgH="5346448" progId="Acrobat.Document.DC">
                  <p:embed/>
                </p:oleObj>
              </mc:Choice>
              <mc:Fallback>
                <p:oleObj name="Acrobat Document" r:id="rId4" imgW="3778123" imgH="5346448" progId="Acrobat.Document.DC">
                  <p:embed/>
                  <p:pic>
                    <p:nvPicPr>
                      <p:cNvPr id="2" name="Objekt 1">
                        <a:extLst>
                          <a:ext uri="{FF2B5EF4-FFF2-40B4-BE49-F238E27FC236}">
                            <a16:creationId xmlns:a16="http://schemas.microsoft.com/office/drawing/2014/main" id="{5F73E45C-9087-44ED-A688-792665C0A0E0}"/>
                          </a:ext>
                        </a:extLst>
                      </p:cNvPr>
                      <p:cNvPicPr/>
                      <p:nvPr/>
                    </p:nvPicPr>
                    <p:blipFill>
                      <a:blip r:embed="rId5"/>
                      <a:stretch>
                        <a:fillRect/>
                      </a:stretch>
                    </p:blipFill>
                    <p:spPr>
                      <a:xfrm>
                        <a:off x="970568" y="2902632"/>
                        <a:ext cx="2134793" cy="3021001"/>
                      </a:xfrm>
                      <a:prstGeom prst="rect">
                        <a:avLst/>
                      </a:prstGeom>
                    </p:spPr>
                  </p:pic>
                </p:oleObj>
              </mc:Fallback>
            </mc:AlternateContent>
          </a:graphicData>
        </a:graphic>
      </p:graphicFrame>
      <p:pic>
        <p:nvPicPr>
          <p:cNvPr id="22" name="Grafik 21">
            <a:extLst>
              <a:ext uri="{FF2B5EF4-FFF2-40B4-BE49-F238E27FC236}">
                <a16:creationId xmlns:a16="http://schemas.microsoft.com/office/drawing/2014/main" id="{604B6061-AC83-40E5-8799-36CDC319F4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4626" y="2124107"/>
            <a:ext cx="6096459" cy="37995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F10B144F-6ED5-4E3A-8151-7E01325D6317}"/>
              </a:ext>
            </a:extLst>
          </p:cNvPr>
          <p:cNvSpPr/>
          <p:nvPr/>
        </p:nvSpPr>
        <p:spPr>
          <a:xfrm>
            <a:off x="72360" y="290880"/>
            <a:ext cx="4551840" cy="251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tabLst>
                <a:tab pos="0" algn="l"/>
              </a:tabLst>
            </a:pPr>
            <a:r>
              <a:rPr lang="de-DE" sz="1100" b="0" strike="noStrike" spc="-1" dirty="0">
                <a:solidFill>
                  <a:srgbClr val="AFCA0B"/>
                </a:solidFill>
                <a:latin typeface="Roboto Slab"/>
                <a:ea typeface="Roboto Slab"/>
              </a:rPr>
              <a:t>Aufbaumodul</a:t>
            </a:r>
            <a:endParaRPr lang="de-DE" sz="1100" b="0" strike="noStrike" spc="-1" dirty="0">
              <a:solidFill>
                <a:srgbClr val="AFCA0B"/>
              </a:solidFill>
              <a:latin typeface="Arial"/>
            </a:endParaRPr>
          </a:p>
        </p:txBody>
      </p:sp>
      <p:sp>
        <p:nvSpPr>
          <p:cNvPr id="12" name="Rechteck 16">
            <a:extLst>
              <a:ext uri="{FF2B5EF4-FFF2-40B4-BE49-F238E27FC236}">
                <a16:creationId xmlns:a16="http://schemas.microsoft.com/office/drawing/2014/main" id="{41CA3F58-8513-4D9D-B59D-B99BD046DCC7}"/>
              </a:ext>
            </a:extLst>
          </p:cNvPr>
          <p:cNvSpPr/>
          <p:nvPr/>
        </p:nvSpPr>
        <p:spPr>
          <a:xfrm>
            <a:off x="-1044720" y="150840"/>
            <a:ext cx="2467440" cy="45000"/>
          </a:xfrm>
          <a:prstGeom prst="rect">
            <a:avLst/>
          </a:prstGeom>
          <a:solidFill>
            <a:srgbClr val="AFCA0B"/>
          </a:solidFill>
          <a:ln>
            <a:noFill/>
          </a:ln>
        </p:spPr>
        <p:style>
          <a:lnRef idx="2">
            <a:schemeClr val="accent1">
              <a:shade val="50000"/>
            </a:schemeClr>
          </a:lnRef>
          <a:fillRef idx="1">
            <a:schemeClr val="accent1"/>
          </a:fillRef>
          <a:effectRef idx="0">
            <a:schemeClr val="accent1"/>
          </a:effectRef>
          <a:fontRef idx="minor"/>
        </p:style>
      </p:sp>
      <p:sp>
        <p:nvSpPr>
          <p:cNvPr id="9" name="Ellipse 8">
            <a:extLst>
              <a:ext uri="{FF2B5EF4-FFF2-40B4-BE49-F238E27FC236}">
                <a16:creationId xmlns:a16="http://schemas.microsoft.com/office/drawing/2014/main" id="{25C30ED9-AEFF-4500-9997-76B5F80863F6}"/>
              </a:ext>
            </a:extLst>
          </p:cNvPr>
          <p:cNvSpPr/>
          <p:nvPr/>
        </p:nvSpPr>
        <p:spPr>
          <a:xfrm rot="547005">
            <a:off x="2880596" y="-1173131"/>
            <a:ext cx="10321703" cy="6908939"/>
          </a:xfrm>
          <a:prstGeom prst="ellipse">
            <a:avLst/>
          </a:prstGeom>
          <a:solidFill>
            <a:srgbClr val="AFCA0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Roboto Light" panose="02000000000000000000" pitchFamily="2" charset="0"/>
              <a:ea typeface="Roboto Light" panose="02000000000000000000" pitchFamily="2" charset="0"/>
            </a:endParaRPr>
          </a:p>
        </p:txBody>
      </p:sp>
      <p:sp>
        <p:nvSpPr>
          <p:cNvPr id="10" name="Ellipse 9">
            <a:extLst>
              <a:ext uri="{FF2B5EF4-FFF2-40B4-BE49-F238E27FC236}">
                <a16:creationId xmlns:a16="http://schemas.microsoft.com/office/drawing/2014/main" id="{E769578D-4618-41A8-8623-F6E3A2B5422C}"/>
              </a:ext>
            </a:extLst>
          </p:cNvPr>
          <p:cNvSpPr/>
          <p:nvPr/>
        </p:nvSpPr>
        <p:spPr>
          <a:xfrm rot="20650921">
            <a:off x="2137226" y="-119671"/>
            <a:ext cx="11607358" cy="5806203"/>
          </a:xfrm>
          <a:prstGeom prst="ellipse">
            <a:avLst/>
          </a:prstGeom>
          <a:solidFill>
            <a:srgbClr val="AFCA0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latin typeface="Roboto Light" panose="02000000000000000000" pitchFamily="2" charset="0"/>
              <a:ea typeface="Roboto Light" panose="02000000000000000000" pitchFamily="2" charset="0"/>
            </a:endParaRPr>
          </a:p>
        </p:txBody>
      </p:sp>
      <p:sp>
        <p:nvSpPr>
          <p:cNvPr id="13" name="Titel 1">
            <a:extLst>
              <a:ext uri="{FF2B5EF4-FFF2-40B4-BE49-F238E27FC236}">
                <a16:creationId xmlns:a16="http://schemas.microsoft.com/office/drawing/2014/main" id="{EA455657-E564-4703-A807-2AEA6ED268ED}"/>
              </a:ext>
            </a:extLst>
          </p:cNvPr>
          <p:cNvSpPr txBox="1">
            <a:spLocks/>
          </p:cNvSpPr>
          <p:nvPr/>
        </p:nvSpPr>
        <p:spPr>
          <a:xfrm>
            <a:off x="2712984" y="2082804"/>
            <a:ext cx="9038745" cy="2387598"/>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de-DE" sz="5800" dirty="0">
                <a:latin typeface="Roboto Slab" pitchFamily="2" charset="0"/>
                <a:ea typeface="Roboto Slab" pitchFamily="2" charset="0"/>
              </a:rPr>
              <a:t>Aufbaumodul Kapitel 3:</a:t>
            </a:r>
            <a:br>
              <a:rPr lang="de-DE" sz="5800" dirty="0">
                <a:latin typeface="Roboto Slab" pitchFamily="2" charset="0"/>
                <a:ea typeface="Roboto Slab" pitchFamily="2" charset="0"/>
              </a:rPr>
            </a:br>
            <a:r>
              <a:rPr lang="de-DE" dirty="0">
                <a:latin typeface="Roboto Slab" pitchFamily="2" charset="0"/>
                <a:ea typeface="Roboto Slab" pitchFamily="2" charset="0"/>
              </a:rPr>
              <a:t>Positive Auswirkungen</a:t>
            </a:r>
            <a:br>
              <a:rPr lang="de-DE" dirty="0">
                <a:latin typeface="Roboto Slab" pitchFamily="2" charset="0"/>
                <a:ea typeface="Roboto Slab" pitchFamily="2" charset="0"/>
              </a:rPr>
            </a:br>
            <a:r>
              <a:rPr lang="de-DE" sz="5800" dirty="0">
                <a:latin typeface="Roboto Slab" pitchFamily="2" charset="0"/>
                <a:ea typeface="Roboto Slab" pitchFamily="2" charset="0"/>
              </a:rPr>
              <a:t> </a:t>
            </a:r>
          </a:p>
        </p:txBody>
      </p:sp>
      <p:sp>
        <p:nvSpPr>
          <p:cNvPr id="14" name="Textfeld 13">
            <a:extLst>
              <a:ext uri="{FF2B5EF4-FFF2-40B4-BE49-F238E27FC236}">
                <a16:creationId xmlns:a16="http://schemas.microsoft.com/office/drawing/2014/main" id="{0484C1E0-BA15-411F-9C08-E5C348793E62}"/>
              </a:ext>
            </a:extLst>
          </p:cNvPr>
          <p:cNvSpPr txBox="1"/>
          <p:nvPr/>
        </p:nvSpPr>
        <p:spPr>
          <a:xfrm>
            <a:off x="158646" y="5790244"/>
            <a:ext cx="970244" cy="215444"/>
          </a:xfrm>
          <a:prstGeom prst="rect">
            <a:avLst/>
          </a:prstGeom>
          <a:noFill/>
        </p:spPr>
        <p:txBody>
          <a:bodyPr wrap="square" rtlCol="0">
            <a:spAutoFit/>
          </a:bodyPr>
          <a:lstStyle/>
          <a:p>
            <a:r>
              <a:rPr lang="de-DE" sz="800" dirty="0">
                <a:solidFill>
                  <a:schemeClr val="bg2">
                    <a:lumMod val="50000"/>
                  </a:schemeClr>
                </a:solidFill>
                <a:latin typeface="Roboto Light" panose="02000000000000000000" pitchFamily="2" charset="0"/>
                <a:ea typeface="Roboto Light" panose="02000000000000000000" pitchFamily="2" charset="0"/>
              </a:rPr>
              <a:t>erstellt durch das</a:t>
            </a:r>
          </a:p>
        </p:txBody>
      </p:sp>
      <p:pic>
        <p:nvPicPr>
          <p:cNvPr id="18" name="Grafik 17">
            <a:extLst>
              <a:ext uri="{FF2B5EF4-FFF2-40B4-BE49-F238E27FC236}">
                <a16:creationId xmlns:a16="http://schemas.microsoft.com/office/drawing/2014/main" id="{21F93E2F-1B9B-4481-9DF3-83EBCD139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79" y="6005688"/>
            <a:ext cx="1320596" cy="6044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1616</Words>
  <Application>Microsoft Office PowerPoint</Application>
  <PresentationFormat>Breitbild</PresentationFormat>
  <Paragraphs>193</Paragraphs>
  <Slides>18</Slides>
  <Notes>18</Notes>
  <HiddenSlides>0</HiddenSlides>
  <MMClips>4</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18</vt:i4>
      </vt:variant>
    </vt:vector>
  </HeadingPairs>
  <TitlesOfParts>
    <vt:vector size="29" baseType="lpstr">
      <vt:lpstr>Arial</vt:lpstr>
      <vt:lpstr>Roboto Slab</vt:lpstr>
      <vt:lpstr>Symbol</vt:lpstr>
      <vt:lpstr>Calibri Light</vt:lpstr>
      <vt:lpstr>Calibri</vt:lpstr>
      <vt:lpstr>Roboto Light</vt:lpstr>
      <vt:lpstr>Wingdings</vt:lpstr>
      <vt:lpstr>Times New Roman</vt:lpstr>
      <vt:lpstr>Office Theme</vt:lpstr>
      <vt:lpstr>Office Theme</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Schrift Walbaum</dc:title>
  <dc:subject/>
  <dc:creator>Opposition Studios</dc:creator>
  <dc:description/>
  <cp:lastModifiedBy>Frederike Rautenberg</cp:lastModifiedBy>
  <cp:revision>84</cp:revision>
  <dcterms:created xsi:type="dcterms:W3CDTF">2021-11-09T14:45:18Z</dcterms:created>
  <dcterms:modified xsi:type="dcterms:W3CDTF">2022-11-23T08:56:19Z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18</vt:i4>
  </property>
  <property fmtid="{D5CDD505-2E9C-101B-9397-08002B2CF9AE}" pid="3" name="PresentationFormat">
    <vt:lpwstr>Breitbild</vt:lpwstr>
  </property>
  <property fmtid="{D5CDD505-2E9C-101B-9397-08002B2CF9AE}" pid="4" name="Slides">
    <vt:i4>18</vt:i4>
  </property>
</Properties>
</file>